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12192000"/>
  <p:embeddedFontLst>
    <p:embeddedFont>
      <p:font typeface="MiSans" panose="020B0604020202020204" charset="-12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019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2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1.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9.pn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5.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pg.png"/>
          <p:cNvPicPr>
            <a:picLocks noChangeAspect="1"/>
          </p:cNvPicPr>
          <p:nvPr/>
        </p:nvPicPr>
        <p:blipFill>
          <a:blip r:embed="rId3"/>
          <a:stretch>
            <a:fillRect/>
          </a:stretch>
        </p:blipFill>
        <p:spPr>
          <a:xfrm flipH="1">
            <a:off x="4890770" y="3314065"/>
            <a:ext cx="965200" cy="969010"/>
          </a:xfrm>
          <a:prstGeom prst="rect">
            <a:avLst/>
          </a:prstGeom>
        </p:spPr>
      </p:pic>
      <p:sp>
        <p:nvSpPr>
          <p:cNvPr id="3" name="Text 0"/>
          <p:cNvSpPr/>
          <p:nvPr/>
        </p:nvSpPr>
        <p:spPr>
          <a:xfrm>
            <a:off x="453390" y="977900"/>
            <a:ext cx="11522075" cy="2607945"/>
          </a:xfrm>
          <a:prstGeom prst="rect">
            <a:avLst/>
          </a:prstGeom>
          <a:noFill/>
          <a:ln/>
        </p:spPr>
        <p:txBody>
          <a:bodyPr wrap="square" lIns="99695" tIns="49784" rIns="99695" bIns="49784" rtlCol="0" anchor="t"/>
          <a:lstStyle/>
          <a:p>
            <a:pPr>
              <a:lnSpc>
                <a:spcPct val="100000"/>
              </a:lnSpc>
            </a:pPr>
            <a:r>
              <a:rPr lang="en-US" sz="6600" dirty="0">
                <a:solidFill>
                  <a:srgbClr val="0D0D0D"/>
                </a:solidFill>
                <a:latin typeface="MiSans" pitchFamily="34" charset="0"/>
                <a:ea typeface="MiSans" pitchFamily="34" charset="-122"/>
                <a:cs typeface="MiSans" pitchFamily="34" charset="-120"/>
              </a:rPr>
              <a:t>Deep Learning Decoded</a:t>
            </a:r>
            <a:endParaRPr lang="en-US" sz="1600" dirty="0"/>
          </a:p>
        </p:txBody>
      </p:sp>
      <p:pic>
        <p:nvPicPr>
          <p:cNvPr id="4" name="Image 1" descr="https://kimi-img.moonshot.cn/pub/slides/slides_tmpl/image/25-09-02-15:09:07-d2r9g4pe3tpg8rchv4p0.png"/>
          <p:cNvPicPr>
            <a:picLocks noChangeAspect="1"/>
          </p:cNvPicPr>
          <p:nvPr/>
        </p:nvPicPr>
        <p:blipFill>
          <a:blip r:embed="rId4"/>
          <a:stretch>
            <a:fillRect/>
          </a:stretch>
        </p:blipFill>
        <p:spPr>
          <a:xfrm>
            <a:off x="1165860" y="3769995"/>
            <a:ext cx="9658350" cy="57150"/>
          </a:xfrm>
          <a:prstGeom prst="rect">
            <a:avLst/>
          </a:prstGeom>
        </p:spPr>
      </p:pic>
      <p:pic>
        <p:nvPicPr>
          <p:cNvPr id="5" name="Image 2" descr="https://kimi-img.moonshot.cn/pub/slides/slides_tmpl/image/25-09-02-15:09:07-d2r9g4pe3tpg8rchv4og.png"/>
          <p:cNvPicPr>
            <a:picLocks noChangeAspect="1"/>
          </p:cNvPicPr>
          <p:nvPr/>
        </p:nvPicPr>
        <p:blipFill>
          <a:blip r:embed="rId5"/>
          <a:srcRect l="62" r="62"/>
          <a:stretch/>
        </p:blipFill>
        <p:spPr>
          <a:xfrm>
            <a:off x="3811905" y="4624705"/>
            <a:ext cx="2044065" cy="513715"/>
          </a:xfrm>
          <a:prstGeom prst="rect">
            <a:avLst/>
          </a:prstGeom>
        </p:spPr>
      </p:pic>
      <p:sp>
        <p:nvSpPr>
          <p:cNvPr id="6" name="Text 1"/>
          <p:cNvSpPr/>
          <p:nvPr/>
        </p:nvSpPr>
        <p:spPr>
          <a:xfrm>
            <a:off x="3811905" y="4712970"/>
            <a:ext cx="2044065"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Sean Wong</a:t>
            </a:r>
            <a:endParaRPr lang="en-US" sz="1600" dirty="0"/>
          </a:p>
        </p:txBody>
      </p:sp>
      <p:pic>
        <p:nvPicPr>
          <p:cNvPr id="7" name="Image 3" descr="https://kimi-img.moonshot.cn/pub/slides/slides_tmpl/image/25-09-02-15:09:07-d2r9g4pe3tpg8rchv4og.png"/>
          <p:cNvPicPr>
            <a:picLocks noChangeAspect="1"/>
          </p:cNvPicPr>
          <p:nvPr/>
        </p:nvPicPr>
        <p:blipFill>
          <a:blip r:embed="rId5"/>
          <a:srcRect l="62" r="62"/>
          <a:stretch/>
        </p:blipFill>
        <p:spPr>
          <a:xfrm>
            <a:off x="6057900" y="4624705"/>
            <a:ext cx="2044065" cy="513715"/>
          </a:xfrm>
          <a:prstGeom prst="rect">
            <a:avLst/>
          </a:prstGeom>
        </p:spPr>
      </p:pic>
      <p:sp>
        <p:nvSpPr>
          <p:cNvPr id="8" name="Text 2"/>
          <p:cNvSpPr/>
          <p:nvPr/>
        </p:nvSpPr>
        <p:spPr>
          <a:xfrm>
            <a:off x="6057900" y="4712970"/>
            <a:ext cx="2044065"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pic>
        <p:nvPicPr>
          <p:cNvPr id="9" name="Image 4" descr="https://kimi-img.moonshot.cn/pub/slides/slides_tmpl/image/25-09-02-15:09:07-d2r9g4pe3tpg8rchv4p0.png"/>
          <p:cNvPicPr>
            <a:picLocks noChangeAspect="1"/>
          </p:cNvPicPr>
          <p:nvPr/>
        </p:nvPicPr>
        <p:blipFill>
          <a:blip r:embed="rId4"/>
          <a:stretch>
            <a:fillRect/>
          </a:stretch>
        </p:blipFill>
        <p:spPr>
          <a:xfrm>
            <a:off x="1292860" y="5935980"/>
            <a:ext cx="9658350" cy="57150"/>
          </a:xfrm>
          <a:prstGeom prst="rect">
            <a:avLst/>
          </a:prstGeom>
        </p:spPr>
      </p:pic>
      <p:pic>
        <p:nvPicPr>
          <p:cNvPr id="10" name="Image 5" descr="https://kimi-img.moonshot.cn/pub/slides/slides_tmpl/image/25-09-02-15:09:07-d2r9g4pe3tpg8rchv4q0.png"/>
          <p:cNvPicPr>
            <a:picLocks noChangeAspect="1"/>
          </p:cNvPicPr>
          <p:nvPr/>
        </p:nvPicPr>
        <p:blipFill>
          <a:blip r:embed="rId6"/>
          <a:stretch>
            <a:fillRect/>
          </a:stretch>
        </p:blipFill>
        <p:spPr>
          <a:xfrm>
            <a:off x="9718040" y="4927600"/>
            <a:ext cx="1383665" cy="100838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6-d2r9gc1e3tpg8rchv58g.png"/>
          <p:cNvPicPr>
            <a:picLocks noChangeAspect="1"/>
          </p:cNvPicPr>
          <p:nvPr/>
        </p:nvPicPr>
        <p:blipFill>
          <a:blip r:embed="rId3"/>
          <a:stretch>
            <a:fillRect/>
          </a:stretch>
        </p:blipFill>
        <p:spPr>
          <a:xfrm rot="16200000">
            <a:off x="3967480" y="2141220"/>
            <a:ext cx="4391025" cy="3514725"/>
          </a:xfrm>
          <a:prstGeom prst="rect">
            <a:avLst/>
          </a:prstGeom>
        </p:spPr>
      </p:pic>
      <p:pic>
        <p:nvPicPr>
          <p:cNvPr id="3" name="Image 1" descr="https://kimi-img.moonshot.cn/pub/slides/slides_tmpl/image/25-09-02-15:09:36-d2r9gc1e3tpg8rchv58g.png"/>
          <p:cNvPicPr>
            <a:picLocks noChangeAspect="1"/>
          </p:cNvPicPr>
          <p:nvPr/>
        </p:nvPicPr>
        <p:blipFill>
          <a:blip r:embed="rId3"/>
          <a:stretch>
            <a:fillRect/>
          </a:stretch>
        </p:blipFill>
        <p:spPr>
          <a:xfrm rot="16200000">
            <a:off x="283210" y="2091690"/>
            <a:ext cx="4391025" cy="3514725"/>
          </a:xfrm>
          <a:prstGeom prst="rect">
            <a:avLst/>
          </a:prstGeom>
        </p:spPr>
      </p:pic>
      <p:sp>
        <p:nvSpPr>
          <p:cNvPr id="4" name="Text 0"/>
          <p:cNvSpPr/>
          <p:nvPr/>
        </p:nvSpPr>
        <p:spPr>
          <a:xfrm>
            <a:off x="542290" y="867410"/>
            <a:ext cx="885317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Vision and Medical Breakthroughs</a:t>
            </a:r>
            <a:endParaRPr lang="en-US" sz="1600" dirty="0"/>
          </a:p>
        </p:txBody>
      </p:sp>
      <p:pic>
        <p:nvPicPr>
          <p:cNvPr id="5" name="Image 2"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6" name="Image 3" descr="https://kimi-img.moonshot.cn/pub/slides/slides_tmpl/image/25-09-02-15:09:36-d2r9gc1e3tpg8rchv5ag.png"/>
          <p:cNvPicPr>
            <a:picLocks noChangeAspect="1"/>
          </p:cNvPicPr>
          <p:nvPr/>
        </p:nvPicPr>
        <p:blipFill>
          <a:blip r:embed="rId5"/>
          <a:stretch>
            <a:fillRect/>
          </a:stretch>
        </p:blipFill>
        <p:spPr>
          <a:xfrm>
            <a:off x="8089900" y="1728470"/>
            <a:ext cx="3496310" cy="4314825"/>
          </a:xfrm>
          <a:prstGeom prst="rect">
            <a:avLst/>
          </a:prstGeom>
        </p:spPr>
      </p:pic>
      <p:pic>
        <p:nvPicPr>
          <p:cNvPr id="7" name="Image 4" descr="https://kimi-img.moonshot.cn/pub/slides/slides_tmpl/image/25-09-02-15:09:07-d2r9g4pe3tpg8rchv4p0.png"/>
          <p:cNvPicPr>
            <a:picLocks noChangeAspect="1"/>
          </p:cNvPicPr>
          <p:nvPr/>
        </p:nvPicPr>
        <p:blipFill>
          <a:blip r:embed="rId6"/>
          <a:stretch>
            <a:fillRect/>
          </a:stretch>
        </p:blipFill>
        <p:spPr>
          <a:xfrm>
            <a:off x="7539990" y="1128395"/>
            <a:ext cx="4046220" cy="76200"/>
          </a:xfrm>
          <a:prstGeom prst="rect">
            <a:avLst/>
          </a:prstGeom>
        </p:spPr>
      </p:pic>
      <p:pic>
        <p:nvPicPr>
          <p:cNvPr id="8" name="Image 5" descr="https://kimi-img.moonshot.cn/pub/slides/slides_tmpl/image/25-09-02-15:09:07-d2r9g4pe3tpg8rchv4qg.jpeg"/>
          <p:cNvPicPr>
            <a:picLocks noChangeAspect="1"/>
          </p:cNvPicPr>
          <p:nvPr/>
        </p:nvPicPr>
        <p:blipFill>
          <a:blip r:embed="rId7"/>
          <a:stretch>
            <a:fillRect/>
          </a:stretch>
        </p:blipFill>
        <p:spPr>
          <a:xfrm>
            <a:off x="-49530" y="6471285"/>
            <a:ext cx="12241530" cy="377825"/>
          </a:xfrm>
          <a:prstGeom prst="rect">
            <a:avLst/>
          </a:prstGeom>
        </p:spPr>
      </p:pic>
      <p:sp>
        <p:nvSpPr>
          <p:cNvPr id="9" name="Text 1"/>
          <p:cNvSpPr/>
          <p:nvPr/>
        </p:nvSpPr>
        <p:spPr>
          <a:xfrm>
            <a:off x="1096417" y="2470247"/>
            <a:ext cx="2172166"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Medical Imaging</a:t>
            </a:r>
            <a:endParaRPr lang="en-US" sz="1600" dirty="0"/>
          </a:p>
        </p:txBody>
      </p:sp>
      <p:sp>
        <p:nvSpPr>
          <p:cNvPr id="10" name="Text 2"/>
          <p:cNvSpPr/>
          <p:nvPr/>
        </p:nvSpPr>
        <p:spPr>
          <a:xfrm>
            <a:off x="1015973" y="3217432"/>
            <a:ext cx="285934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Deep Learning models in radiology can detect cancers in MRI and CT scans, enabling faster diagnosis and reducing human error.</a:t>
            </a:r>
            <a:endParaRPr lang="en-US" sz="1600" dirty="0"/>
          </a:p>
        </p:txBody>
      </p:sp>
      <p:sp>
        <p:nvSpPr>
          <p:cNvPr id="11" name="Text 3"/>
          <p:cNvSpPr/>
          <p:nvPr/>
        </p:nvSpPr>
        <p:spPr>
          <a:xfrm>
            <a:off x="4761159" y="2470247"/>
            <a:ext cx="2172166"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Security and Agriculture</a:t>
            </a:r>
            <a:endParaRPr lang="en-US" sz="1600" dirty="0"/>
          </a:p>
        </p:txBody>
      </p:sp>
      <p:sp>
        <p:nvSpPr>
          <p:cNvPr id="12" name="Text 4"/>
          <p:cNvSpPr/>
          <p:nvPr/>
        </p:nvSpPr>
        <p:spPr>
          <a:xfrm>
            <a:off x="4680715" y="3217432"/>
            <a:ext cx="285934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Real-time security cameras use DL to flag anomalies, while agricultural drones assess crop health, optimizing resource use.</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7-d2r9gc9e3tpg8rchv5bg.jpeg"/>
          <p:cNvPicPr>
            <a:picLocks noChangeAspect="1"/>
          </p:cNvPicPr>
          <p:nvPr/>
        </p:nvPicPr>
        <p:blipFill>
          <a:blip r:embed="rId3"/>
          <a:stretch>
            <a:fillRect/>
          </a:stretch>
        </p:blipFill>
        <p:spPr>
          <a:xfrm>
            <a:off x="0" y="17060"/>
            <a:ext cx="12192000" cy="6823880"/>
          </a:xfrm>
          <a:prstGeom prst="rect">
            <a:avLst/>
          </a:prstGeom>
        </p:spPr>
      </p:pic>
      <p:pic>
        <p:nvPicPr>
          <p:cNvPr id="3" name="Image 1" descr="https://kimi-img.moonshot.cn/pub/slides/slides_tmpl/image/25-09-02-15:09:07-d2r9g4pe3tpg8rchv4r0.png"/>
          <p:cNvPicPr>
            <a:picLocks noChangeAspect="1"/>
          </p:cNvPicPr>
          <p:nvPr/>
        </p:nvPicPr>
        <p:blipFill>
          <a:blip r:embed="rId4"/>
          <a:stretch>
            <a:fillRect/>
          </a:stretch>
        </p:blipFill>
        <p:spPr>
          <a:xfrm>
            <a:off x="8582660" y="1717040"/>
            <a:ext cx="2234565" cy="1788795"/>
          </a:xfrm>
          <a:prstGeom prst="rect">
            <a:avLst/>
          </a:prstGeom>
        </p:spPr>
      </p:pic>
      <p:pic>
        <p:nvPicPr>
          <p:cNvPr id="4" name="Image 2" descr="https://kimi-img.moonshot.cn/pub/slides/slides_tmpl/image/25-09-02-15:09:07-d2r9g4pe3tpg8rchv4r0.png"/>
          <p:cNvPicPr>
            <a:picLocks noChangeAspect="1"/>
          </p:cNvPicPr>
          <p:nvPr/>
        </p:nvPicPr>
        <p:blipFill>
          <a:blip r:embed="rId4"/>
          <a:stretch>
            <a:fillRect/>
          </a:stretch>
        </p:blipFill>
        <p:spPr>
          <a:xfrm>
            <a:off x="4925060" y="1717040"/>
            <a:ext cx="2234565" cy="1788795"/>
          </a:xfrm>
          <a:prstGeom prst="rect">
            <a:avLst/>
          </a:prstGeom>
        </p:spPr>
      </p:pic>
      <p:pic>
        <p:nvPicPr>
          <p:cNvPr id="5" name="Image 3" descr="https://kimi-img.moonshot.cn/pub/slides/slides_tmpl/image/25-09-02-15:09:07-d2r9g4pe3tpg8rchv4r0.png"/>
          <p:cNvPicPr>
            <a:picLocks noChangeAspect="1"/>
          </p:cNvPicPr>
          <p:nvPr/>
        </p:nvPicPr>
        <p:blipFill>
          <a:blip r:embed="rId4"/>
          <a:stretch>
            <a:fillRect/>
          </a:stretch>
        </p:blipFill>
        <p:spPr>
          <a:xfrm>
            <a:off x="1336040" y="1717040"/>
            <a:ext cx="2234565" cy="1788795"/>
          </a:xfrm>
          <a:prstGeom prst="rect">
            <a:avLst/>
          </a:prstGeom>
        </p:spPr>
      </p:pic>
      <p:sp>
        <p:nvSpPr>
          <p:cNvPr id="6" name="Text 0"/>
          <p:cNvSpPr/>
          <p:nvPr/>
        </p:nvSpPr>
        <p:spPr>
          <a:xfrm>
            <a:off x="542215" y="802316"/>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Speech Robotics and Autonomy</a:t>
            </a:r>
            <a:endParaRPr lang="en-US" sz="1600" dirty="0"/>
          </a:p>
        </p:txBody>
      </p:sp>
      <p:pic>
        <p:nvPicPr>
          <p:cNvPr id="7" name="Image 4"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pic>
        <p:nvPicPr>
          <p:cNvPr id="8" name="Image 5" descr="https://kimi-img.moonshot.cn/pub/slides/slides_tmpl/image/25-09-02-15:09:07-d2r9g4pe3tpg8rchv4p0.png"/>
          <p:cNvPicPr>
            <a:picLocks noChangeAspect="1"/>
          </p:cNvPicPr>
          <p:nvPr/>
        </p:nvPicPr>
        <p:blipFill>
          <a:blip r:embed="rId6">
            <a:alphaModFix amt="38000"/>
          </a:blip>
          <a:stretch>
            <a:fillRect/>
          </a:stretch>
        </p:blipFill>
        <p:spPr>
          <a:xfrm rot="5400000">
            <a:off x="2129790" y="4097020"/>
            <a:ext cx="4292600" cy="84455"/>
          </a:xfrm>
          <a:prstGeom prst="rect">
            <a:avLst/>
          </a:prstGeom>
        </p:spPr>
      </p:pic>
      <p:pic>
        <p:nvPicPr>
          <p:cNvPr id="9" name="Image 6" descr="https://kimi-img.moonshot.cn/pub/slides/slides_tmpl/image/25-09-02-15:09:07-d2r9g4pe3tpg8rchv4p0.png"/>
          <p:cNvPicPr>
            <a:picLocks noChangeAspect="1"/>
          </p:cNvPicPr>
          <p:nvPr/>
        </p:nvPicPr>
        <p:blipFill>
          <a:blip r:embed="rId6">
            <a:alphaModFix amt="38000"/>
          </a:blip>
          <a:stretch>
            <a:fillRect/>
          </a:stretch>
        </p:blipFill>
        <p:spPr>
          <a:xfrm rot="5400000">
            <a:off x="5803265" y="4016375"/>
            <a:ext cx="4292600" cy="84455"/>
          </a:xfrm>
          <a:prstGeom prst="rect">
            <a:avLst/>
          </a:prstGeom>
        </p:spPr>
      </p:pic>
      <p:sp>
        <p:nvSpPr>
          <p:cNvPr id="10" name="Shape 1"/>
          <p:cNvSpPr/>
          <p:nvPr/>
        </p:nvSpPr>
        <p:spPr>
          <a:xfrm>
            <a:off x="2200974" y="1912754"/>
            <a:ext cx="684530" cy="638765"/>
          </a:xfrm>
          <a:prstGeom prst="rect">
            <a:avLst/>
          </a:prstGeom>
          <a:solidFill>
            <a:srgbClr val="000000">
              <a:alpha val="0"/>
            </a:srgbClr>
          </a:solidFill>
          <a:ln/>
        </p:spPr>
      </p:sp>
      <p:sp>
        <p:nvSpPr>
          <p:cNvPr id="11" name="Text 2"/>
          <p:cNvSpPr/>
          <p:nvPr/>
        </p:nvSpPr>
        <p:spPr>
          <a:xfrm>
            <a:off x="2200974" y="1912754"/>
            <a:ext cx="684530" cy="638765"/>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01</a:t>
            </a:r>
            <a:endParaRPr lang="en-US" sz="1600" dirty="0"/>
          </a:p>
        </p:txBody>
      </p:sp>
      <p:sp>
        <p:nvSpPr>
          <p:cNvPr id="12" name="Text 3"/>
          <p:cNvSpPr/>
          <p:nvPr/>
        </p:nvSpPr>
        <p:spPr>
          <a:xfrm>
            <a:off x="1621374" y="2551519"/>
            <a:ext cx="1747413"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Speech Recognition</a:t>
            </a:r>
            <a:endParaRPr lang="en-US" sz="1600" dirty="0"/>
          </a:p>
        </p:txBody>
      </p:sp>
      <p:sp>
        <p:nvSpPr>
          <p:cNvPr id="13" name="Text 4"/>
          <p:cNvSpPr/>
          <p:nvPr/>
        </p:nvSpPr>
        <p:spPr>
          <a:xfrm>
            <a:off x="817880" y="3641725"/>
            <a:ext cx="331025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Speech-to-text technology powers voice assistants like Alexa and Siri, converting spoken words into written text.</a:t>
            </a:r>
            <a:endParaRPr lang="en-US" sz="1600" dirty="0"/>
          </a:p>
        </p:txBody>
      </p:sp>
      <p:sp>
        <p:nvSpPr>
          <p:cNvPr id="14" name="Shape 5"/>
          <p:cNvSpPr/>
          <p:nvPr/>
        </p:nvSpPr>
        <p:spPr>
          <a:xfrm>
            <a:off x="5770944" y="1912754"/>
            <a:ext cx="684530" cy="676910"/>
          </a:xfrm>
          <a:prstGeom prst="rect">
            <a:avLst/>
          </a:prstGeom>
          <a:solidFill>
            <a:srgbClr val="000000">
              <a:alpha val="0"/>
            </a:srgbClr>
          </a:solidFill>
          <a:ln/>
        </p:spPr>
      </p:sp>
      <p:sp>
        <p:nvSpPr>
          <p:cNvPr id="15" name="Text 6"/>
          <p:cNvSpPr/>
          <p:nvPr/>
        </p:nvSpPr>
        <p:spPr>
          <a:xfrm>
            <a:off x="5770944" y="1912754"/>
            <a:ext cx="684530" cy="676910"/>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02</a:t>
            </a:r>
            <a:endParaRPr lang="en-US" sz="1600" dirty="0"/>
          </a:p>
        </p:txBody>
      </p:sp>
      <p:sp>
        <p:nvSpPr>
          <p:cNvPr id="16" name="Text 7"/>
          <p:cNvSpPr/>
          <p:nvPr/>
        </p:nvSpPr>
        <p:spPr>
          <a:xfrm>
            <a:off x="5191344" y="2551519"/>
            <a:ext cx="1747413" cy="284559"/>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Robotics</a:t>
            </a:r>
            <a:endParaRPr lang="en-US" sz="1600" dirty="0"/>
          </a:p>
        </p:txBody>
      </p:sp>
      <p:sp>
        <p:nvSpPr>
          <p:cNvPr id="17" name="Text 8"/>
          <p:cNvSpPr/>
          <p:nvPr/>
        </p:nvSpPr>
        <p:spPr>
          <a:xfrm>
            <a:off x="4421505" y="3641725"/>
            <a:ext cx="331025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Industrial robots use deep learning for complex assembly tasks, while autonomous vehicles detect obstacles and navigate safely.</a:t>
            </a:r>
            <a:endParaRPr lang="en-US" sz="1600" dirty="0"/>
          </a:p>
        </p:txBody>
      </p:sp>
      <p:sp>
        <p:nvSpPr>
          <p:cNvPr id="18" name="Shape 9"/>
          <p:cNvSpPr/>
          <p:nvPr/>
        </p:nvSpPr>
        <p:spPr>
          <a:xfrm>
            <a:off x="9413939" y="1912754"/>
            <a:ext cx="684530" cy="676910"/>
          </a:xfrm>
          <a:prstGeom prst="rect">
            <a:avLst/>
          </a:prstGeom>
          <a:solidFill>
            <a:srgbClr val="000000">
              <a:alpha val="0"/>
            </a:srgbClr>
          </a:solidFill>
          <a:ln/>
        </p:spPr>
      </p:sp>
      <p:sp>
        <p:nvSpPr>
          <p:cNvPr id="19" name="Text 10"/>
          <p:cNvSpPr/>
          <p:nvPr/>
        </p:nvSpPr>
        <p:spPr>
          <a:xfrm>
            <a:off x="9413939" y="1912754"/>
            <a:ext cx="684530" cy="676910"/>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03</a:t>
            </a:r>
            <a:endParaRPr lang="en-US" sz="1600" dirty="0"/>
          </a:p>
        </p:txBody>
      </p:sp>
      <p:sp>
        <p:nvSpPr>
          <p:cNvPr id="20" name="Text 11"/>
          <p:cNvSpPr/>
          <p:nvPr/>
        </p:nvSpPr>
        <p:spPr>
          <a:xfrm>
            <a:off x="8834339" y="2551519"/>
            <a:ext cx="1747413"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Audio Generation</a:t>
            </a:r>
            <a:endParaRPr lang="en-US" sz="1600" dirty="0"/>
          </a:p>
        </p:txBody>
      </p:sp>
      <p:sp>
        <p:nvSpPr>
          <p:cNvPr id="21" name="Text 12"/>
          <p:cNvSpPr/>
          <p:nvPr/>
        </p:nvSpPr>
        <p:spPr>
          <a:xfrm>
            <a:off x="8133715" y="3641725"/>
            <a:ext cx="331025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WaveNet generates realistic human-like speech and music, expanding creative possibilities in audio production.</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04</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Hands-On Lab</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36-d2r9gc1e3tpg8rchv59g.png"/>
          <p:cNvPicPr>
            <a:picLocks noChangeAspect="1"/>
          </p:cNvPicPr>
          <p:nvPr/>
        </p:nvPicPr>
        <p:blipFill>
          <a:blip r:embed="rId3"/>
          <a:srcRect l="5" r="5"/>
          <a:stretch/>
        </p:blipFill>
        <p:spPr>
          <a:xfrm>
            <a:off x="8086090" y="1948180"/>
            <a:ext cx="3381375" cy="4277360"/>
          </a:xfrm>
          <a:prstGeom prst="rect">
            <a:avLst/>
          </a:prstGeom>
        </p:spPr>
      </p:pic>
      <p:pic>
        <p:nvPicPr>
          <p:cNvPr id="3" name="Image 1" descr="https://kimi-img.moonshot.cn/pub/slides/slides_tmpl/image/25-09-02-15:09:36-d2r9gc1e3tpg8rchv59g.png"/>
          <p:cNvPicPr>
            <a:picLocks noChangeAspect="1"/>
          </p:cNvPicPr>
          <p:nvPr/>
        </p:nvPicPr>
        <p:blipFill>
          <a:blip r:embed="rId3"/>
          <a:srcRect l="5" r="5"/>
          <a:stretch/>
        </p:blipFill>
        <p:spPr>
          <a:xfrm>
            <a:off x="4594860" y="1948180"/>
            <a:ext cx="3381375" cy="4277360"/>
          </a:xfrm>
          <a:prstGeom prst="rect">
            <a:avLst/>
          </a:prstGeom>
        </p:spPr>
      </p:pic>
      <p:sp>
        <p:nvSpPr>
          <p:cNvPr id="4"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Build Your First CNN Classifier</a:t>
            </a:r>
            <a:endParaRPr lang="en-US" sz="1600" dirty="0"/>
          </a:p>
        </p:txBody>
      </p:sp>
      <p:pic>
        <p:nvPicPr>
          <p:cNvPr id="5" name="Image 2"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6" name="Image 3" descr="https://kimi-img.moonshot.cn/pub/slides/slides_tmpl/image/25-09-02-15:09:37-d2r9gc9e3tpg8rchv5cg.png"/>
          <p:cNvPicPr>
            <a:picLocks noChangeAspect="1"/>
          </p:cNvPicPr>
          <p:nvPr/>
        </p:nvPicPr>
        <p:blipFill>
          <a:blip r:embed="rId5"/>
          <a:srcRect b="52438"/>
          <a:stretch/>
        </p:blipFill>
        <p:spPr>
          <a:xfrm>
            <a:off x="785067" y="1948542"/>
            <a:ext cx="3616245" cy="2069275"/>
          </a:xfrm>
          <a:prstGeom prst="rect">
            <a:avLst/>
          </a:prstGeom>
        </p:spPr>
      </p:pic>
      <p:pic>
        <p:nvPicPr>
          <p:cNvPr id="7" name="Image 4" descr="https://kimi-img.moonshot.cn/pub/slides/slides_tmpl/image/25-09-02-15:09:51-d2r9gfpe3tpg8rchv5n0.jpg"/>
          <p:cNvPicPr>
            <a:picLocks noChangeAspect="1"/>
          </p:cNvPicPr>
          <p:nvPr/>
        </p:nvPicPr>
        <p:blipFill>
          <a:blip r:embed="rId6"/>
          <a:srcRect t="33968" b="33968"/>
          <a:stretch/>
        </p:blipFill>
        <p:spPr>
          <a:xfrm>
            <a:off x="785067" y="4155993"/>
            <a:ext cx="3616245" cy="2069275"/>
          </a:xfrm>
          <a:prstGeom prst="rect">
            <a:avLst/>
          </a:prstGeom>
        </p:spPr>
      </p:pic>
      <p:pic>
        <p:nvPicPr>
          <p:cNvPr id="8" name="Image 5" descr="https://kimi-img.moonshot.cn/pub/slides/slides_tmpl/image/25-09-02-15:09:07-d2r9g4pe3tpg8rchv4rg.jpg"/>
          <p:cNvPicPr>
            <a:picLocks noChangeAspect="1"/>
          </p:cNvPicPr>
          <p:nvPr/>
        </p:nvPicPr>
        <p:blipFill>
          <a:blip r:embed="rId7"/>
          <a:srcRect t="30065" b="30065"/>
          <a:stretch/>
        </p:blipFill>
        <p:spPr>
          <a:xfrm>
            <a:off x="7646670" y="0"/>
            <a:ext cx="4545330" cy="619760"/>
          </a:xfrm>
          <a:prstGeom prst="rect">
            <a:avLst/>
          </a:prstGeom>
        </p:spPr>
      </p:pic>
      <p:sp>
        <p:nvSpPr>
          <p:cNvPr id="9" name="Text 1"/>
          <p:cNvSpPr/>
          <p:nvPr/>
        </p:nvSpPr>
        <p:spPr>
          <a:xfrm>
            <a:off x="4901565" y="2538730"/>
            <a:ext cx="253365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Setup</a:t>
            </a:r>
            <a:endParaRPr lang="en-US" sz="1600" dirty="0"/>
          </a:p>
        </p:txBody>
      </p:sp>
      <p:sp>
        <p:nvSpPr>
          <p:cNvPr id="10" name="Text 2"/>
          <p:cNvSpPr/>
          <p:nvPr/>
        </p:nvSpPr>
        <p:spPr>
          <a:xfrm>
            <a:off x="4787057" y="3217432"/>
            <a:ext cx="285934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Install TensorFlow and Keras, then load the MNIST dataset. Build a simple CNN with convolutional and pooling layers.</a:t>
            </a:r>
            <a:endParaRPr lang="en-US" sz="1600" dirty="0"/>
          </a:p>
        </p:txBody>
      </p:sp>
      <p:sp>
        <p:nvSpPr>
          <p:cNvPr id="11" name="Text 3"/>
          <p:cNvSpPr/>
          <p:nvPr/>
        </p:nvSpPr>
        <p:spPr>
          <a:xfrm>
            <a:off x="8436610" y="2470150"/>
            <a:ext cx="253365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Training and Evaluation</a:t>
            </a:r>
            <a:endParaRPr lang="en-US" sz="1600" dirty="0"/>
          </a:p>
        </p:txBody>
      </p:sp>
      <p:sp>
        <p:nvSpPr>
          <p:cNvPr id="12" name="Text 4"/>
          <p:cNvSpPr/>
          <p:nvPr/>
        </p:nvSpPr>
        <p:spPr>
          <a:xfrm>
            <a:off x="8356426" y="3217432"/>
            <a:ext cx="285934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Compile the model with an appropriate loss function and optimizer. Train for several epochs and evaluate accuracy on test data.</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6-d2r9gc1e3tpg8rchv59g.png"/>
          <p:cNvPicPr>
            <a:picLocks noChangeAspect="1"/>
          </p:cNvPicPr>
          <p:nvPr/>
        </p:nvPicPr>
        <p:blipFill>
          <a:blip r:embed="rId3"/>
          <a:srcRect l="5" r="5"/>
          <a:stretch/>
        </p:blipFill>
        <p:spPr>
          <a:xfrm>
            <a:off x="755015" y="1941830"/>
            <a:ext cx="3316605" cy="4195445"/>
          </a:xfrm>
          <a:prstGeom prst="rect">
            <a:avLst/>
          </a:prstGeom>
        </p:spPr>
      </p:pic>
      <p:sp>
        <p:nvSpPr>
          <p:cNvPr id="3"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Text Generation with Transformers</a:t>
            </a:r>
            <a:endParaRPr lang="en-US" sz="1600" dirty="0"/>
          </a:p>
        </p:txBody>
      </p:sp>
      <p:pic>
        <p:nvPicPr>
          <p:cNvPr id="4" name="Image 1"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5" name="Image 2" descr="https://kimi-img.moonshot.cn/pub/slides/slides_tmpl/image/25-09-02-15:09:07-d2r9g4pe3tpg8rchv4u0.png"/>
          <p:cNvPicPr>
            <a:picLocks noChangeAspect="1"/>
          </p:cNvPicPr>
          <p:nvPr/>
        </p:nvPicPr>
        <p:blipFill>
          <a:blip r:embed="rId5"/>
          <a:srcRect/>
          <a:stretch/>
        </p:blipFill>
        <p:spPr>
          <a:xfrm>
            <a:off x="1884680" y="1570355"/>
            <a:ext cx="934085" cy="934085"/>
          </a:xfrm>
          <a:prstGeom prst="rect">
            <a:avLst/>
          </a:prstGeom>
        </p:spPr>
      </p:pic>
      <p:pic>
        <p:nvPicPr>
          <p:cNvPr id="6" name="Image 3" descr="https://kimi-img.moonshot.cn/pub/slides/slides_tmpl/image/25-09-02-15:09:36-d2r9gc1e3tpg8rchv59g.png"/>
          <p:cNvPicPr>
            <a:picLocks noChangeAspect="1"/>
          </p:cNvPicPr>
          <p:nvPr/>
        </p:nvPicPr>
        <p:blipFill>
          <a:blip r:embed="rId3"/>
          <a:srcRect l="5" r="5"/>
          <a:stretch/>
        </p:blipFill>
        <p:spPr>
          <a:xfrm>
            <a:off x="4423410" y="1954530"/>
            <a:ext cx="3316605" cy="4195445"/>
          </a:xfrm>
          <a:prstGeom prst="rect">
            <a:avLst/>
          </a:prstGeom>
        </p:spPr>
      </p:pic>
      <p:pic>
        <p:nvPicPr>
          <p:cNvPr id="7" name="Image 4" descr="https://kimi-img.moonshot.cn/pub/slides/slides_tmpl/image/25-09-02-15:09:07-d2r9g4pe3tpg8rchv4u0.png"/>
          <p:cNvPicPr>
            <a:picLocks noChangeAspect="1"/>
          </p:cNvPicPr>
          <p:nvPr/>
        </p:nvPicPr>
        <p:blipFill>
          <a:blip r:embed="rId5"/>
          <a:srcRect/>
          <a:stretch/>
        </p:blipFill>
        <p:spPr>
          <a:xfrm>
            <a:off x="5484495" y="1583055"/>
            <a:ext cx="934085" cy="934085"/>
          </a:xfrm>
          <a:prstGeom prst="rect">
            <a:avLst/>
          </a:prstGeom>
        </p:spPr>
      </p:pic>
      <p:pic>
        <p:nvPicPr>
          <p:cNvPr id="8" name="Image 5" descr="https://kimi-img.moonshot.cn/pub/slides/slides_tmpl/image/25-09-02-15:09:36-d2r9gc1e3tpg8rchv59g.png"/>
          <p:cNvPicPr>
            <a:picLocks noChangeAspect="1"/>
          </p:cNvPicPr>
          <p:nvPr/>
        </p:nvPicPr>
        <p:blipFill>
          <a:blip r:embed="rId3"/>
          <a:srcRect l="5" r="5"/>
          <a:stretch/>
        </p:blipFill>
        <p:spPr>
          <a:xfrm>
            <a:off x="8087995" y="1962150"/>
            <a:ext cx="3316605" cy="4195445"/>
          </a:xfrm>
          <a:prstGeom prst="rect">
            <a:avLst/>
          </a:prstGeom>
        </p:spPr>
      </p:pic>
      <p:pic>
        <p:nvPicPr>
          <p:cNvPr id="9" name="Image 6" descr="https://kimi-img.moonshot.cn/pub/slides/slides_tmpl/image/25-09-02-15:09:07-d2r9g4pe3tpg8rchv4u0.png"/>
          <p:cNvPicPr>
            <a:picLocks noChangeAspect="1"/>
          </p:cNvPicPr>
          <p:nvPr/>
        </p:nvPicPr>
        <p:blipFill>
          <a:blip r:embed="rId5"/>
          <a:srcRect/>
          <a:stretch/>
        </p:blipFill>
        <p:spPr>
          <a:xfrm>
            <a:off x="9217660" y="1590675"/>
            <a:ext cx="934085" cy="934085"/>
          </a:xfrm>
          <a:prstGeom prst="rect">
            <a:avLst/>
          </a:prstGeom>
        </p:spPr>
      </p:pic>
      <p:pic>
        <p:nvPicPr>
          <p:cNvPr id="10" name="Image 7" descr="https://kimi-img.moonshot.cn/pub/slides/slides_tmpl/image/25-09-02-15:09:07-d2r9g4pe3tpg8rchv4qg.jpeg"/>
          <p:cNvPicPr>
            <a:picLocks noChangeAspect="1"/>
          </p:cNvPicPr>
          <p:nvPr/>
        </p:nvPicPr>
        <p:blipFill>
          <a:blip r:embed="rId6"/>
          <a:stretch>
            <a:fillRect/>
          </a:stretch>
        </p:blipFill>
        <p:spPr>
          <a:xfrm>
            <a:off x="6071086" y="-12257"/>
            <a:ext cx="6120914" cy="377985"/>
          </a:xfrm>
          <a:prstGeom prst="rect">
            <a:avLst/>
          </a:prstGeom>
        </p:spPr>
      </p:pic>
      <p:pic>
        <p:nvPicPr>
          <p:cNvPr id="11" name="Image 8" descr="https://kimi-img.moonshot.cn/pub/slides/slides_tmpl/image/25-09-02-15:09:07-d2r9g4pe3tpg8rchv4p0.png"/>
          <p:cNvPicPr>
            <a:picLocks noChangeAspect="1"/>
          </p:cNvPicPr>
          <p:nvPr/>
        </p:nvPicPr>
        <p:blipFill>
          <a:blip r:embed="rId7"/>
          <a:stretch>
            <a:fillRect/>
          </a:stretch>
        </p:blipFill>
        <p:spPr>
          <a:xfrm>
            <a:off x="755015" y="6378575"/>
            <a:ext cx="10727690" cy="76200"/>
          </a:xfrm>
          <a:prstGeom prst="rect">
            <a:avLst/>
          </a:prstGeom>
        </p:spPr>
      </p:pic>
      <p:sp>
        <p:nvSpPr>
          <p:cNvPr id="12" name="Text 1"/>
          <p:cNvSpPr/>
          <p:nvPr/>
        </p:nvSpPr>
        <p:spPr>
          <a:xfrm>
            <a:off x="2117725" y="1833880"/>
            <a:ext cx="479425" cy="384175"/>
          </a:xfrm>
          <a:prstGeom prst="rect">
            <a:avLst/>
          </a:prstGeom>
          <a:noFill/>
          <a:ln/>
        </p:spPr>
        <p:txBody>
          <a:bodyPr wrap="square" lIns="0" tIns="0" rIns="0" bIns="0" rtlCol="0" anchor="t"/>
          <a:lstStyle/>
          <a:p>
            <a:pPr algn="ctr">
              <a:lnSpc>
                <a:spcPct val="100000"/>
              </a:lnSpc>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3" name="Text 2"/>
          <p:cNvSpPr/>
          <p:nvPr/>
        </p:nvSpPr>
        <p:spPr>
          <a:xfrm>
            <a:off x="923925" y="2607945"/>
            <a:ext cx="2859405"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Installation</a:t>
            </a:r>
            <a:endParaRPr lang="en-US" sz="1600" dirty="0"/>
          </a:p>
        </p:txBody>
      </p:sp>
      <p:sp>
        <p:nvSpPr>
          <p:cNvPr id="14" name="Text 3"/>
          <p:cNvSpPr/>
          <p:nvPr/>
        </p:nvSpPr>
        <p:spPr>
          <a:xfrm>
            <a:off x="1015973" y="3274582"/>
            <a:ext cx="2859341"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Install the Hugging Face Transformers library to access pre-trained models like GPT-2.</a:t>
            </a:r>
            <a:endParaRPr lang="en-US" sz="1600" dirty="0"/>
          </a:p>
        </p:txBody>
      </p:sp>
      <p:sp>
        <p:nvSpPr>
          <p:cNvPr id="15" name="Text 4"/>
          <p:cNvSpPr/>
          <p:nvPr/>
        </p:nvSpPr>
        <p:spPr>
          <a:xfrm>
            <a:off x="5711825" y="1846580"/>
            <a:ext cx="479425" cy="384175"/>
          </a:xfrm>
          <a:prstGeom prst="rect">
            <a:avLst/>
          </a:prstGeom>
          <a:noFill/>
          <a:ln/>
        </p:spPr>
        <p:txBody>
          <a:bodyPr wrap="square" lIns="0" tIns="0" rIns="0" bIns="0" rtlCol="0" anchor="t"/>
          <a:lstStyle/>
          <a:p>
            <a:pPr algn="ctr">
              <a:lnSpc>
                <a:spcPct val="100000"/>
              </a:lnSpc>
            </a:pPr>
            <a:r>
              <a:rPr lang="en-US" sz="2800" dirty="0">
                <a:solidFill>
                  <a:srgbClr val="000000"/>
                </a:solidFill>
                <a:latin typeface="MiSans" pitchFamily="34" charset="0"/>
                <a:ea typeface="MiSans" pitchFamily="34" charset="-122"/>
                <a:cs typeface="MiSans" pitchFamily="34" charset="-120"/>
              </a:rPr>
              <a:t>02</a:t>
            </a:r>
            <a:endParaRPr lang="en-US" sz="1600" dirty="0"/>
          </a:p>
        </p:txBody>
      </p:sp>
      <p:sp>
        <p:nvSpPr>
          <p:cNvPr id="16" name="Text 5"/>
          <p:cNvSpPr/>
          <p:nvPr/>
        </p:nvSpPr>
        <p:spPr>
          <a:xfrm>
            <a:off x="4592320" y="2620645"/>
            <a:ext cx="2859405"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Usage</a:t>
            </a:r>
            <a:endParaRPr lang="en-US" sz="1600" dirty="0"/>
          </a:p>
        </p:txBody>
      </p:sp>
      <p:sp>
        <p:nvSpPr>
          <p:cNvPr id="17" name="Text 6"/>
          <p:cNvSpPr/>
          <p:nvPr/>
        </p:nvSpPr>
        <p:spPr>
          <a:xfrm>
            <a:off x="4684368" y="3287282"/>
            <a:ext cx="285934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Load a pre-trained model and use it for text generation tasks such as sentiment analysis or story creation.</a:t>
            </a:r>
            <a:endParaRPr lang="en-US" sz="1600" dirty="0"/>
          </a:p>
        </p:txBody>
      </p:sp>
      <p:sp>
        <p:nvSpPr>
          <p:cNvPr id="18" name="Text 7"/>
          <p:cNvSpPr/>
          <p:nvPr/>
        </p:nvSpPr>
        <p:spPr>
          <a:xfrm>
            <a:off x="9444990" y="1854200"/>
            <a:ext cx="479425" cy="384175"/>
          </a:xfrm>
          <a:prstGeom prst="rect">
            <a:avLst/>
          </a:prstGeom>
          <a:noFill/>
          <a:ln/>
        </p:spPr>
        <p:txBody>
          <a:bodyPr wrap="square" lIns="0" tIns="0" rIns="0" bIns="0" rtlCol="0" anchor="t"/>
          <a:lstStyle/>
          <a:p>
            <a:pPr algn="ctr">
              <a:lnSpc>
                <a:spcPct val="100000"/>
              </a:lnSpc>
            </a:pPr>
            <a:r>
              <a:rPr lang="en-US" sz="2800" dirty="0">
                <a:solidFill>
                  <a:srgbClr val="000000"/>
                </a:solidFill>
                <a:latin typeface="MiSans" pitchFamily="34" charset="0"/>
                <a:ea typeface="MiSans" pitchFamily="34" charset="-122"/>
                <a:cs typeface="MiSans" pitchFamily="34" charset="-120"/>
              </a:rPr>
              <a:t>03</a:t>
            </a:r>
            <a:endParaRPr lang="en-US" sz="1600" dirty="0"/>
          </a:p>
        </p:txBody>
      </p:sp>
      <p:sp>
        <p:nvSpPr>
          <p:cNvPr id="19" name="Text 8"/>
          <p:cNvSpPr/>
          <p:nvPr/>
        </p:nvSpPr>
        <p:spPr>
          <a:xfrm>
            <a:off x="8256905" y="2628265"/>
            <a:ext cx="2859405"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Experimentation</a:t>
            </a:r>
            <a:endParaRPr lang="en-US" sz="1600" dirty="0"/>
          </a:p>
        </p:txBody>
      </p:sp>
      <p:sp>
        <p:nvSpPr>
          <p:cNvPr id="20" name="Text 9"/>
          <p:cNvSpPr/>
          <p:nvPr/>
        </p:nvSpPr>
        <p:spPr>
          <a:xfrm>
            <a:off x="8348953" y="3294902"/>
            <a:ext cx="285934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Experiment with different prompts and parameters to generate diverse and creative text outputs.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05</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Ethics &amp; Risks</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08-d2r9g51e3tpg8rchv500.png"/>
          <p:cNvPicPr>
            <a:picLocks noChangeAspect="1"/>
          </p:cNvPicPr>
          <p:nvPr/>
        </p:nvPicPr>
        <p:blipFill>
          <a:blip r:embed="rId3"/>
          <a:stretch>
            <a:fillRect/>
          </a:stretch>
        </p:blipFill>
        <p:spPr>
          <a:xfrm rot="16680000">
            <a:off x="625943" y="-292917"/>
            <a:ext cx="410596" cy="1637554"/>
          </a:xfrm>
          <a:prstGeom prst="rect">
            <a:avLst/>
          </a:prstGeom>
        </p:spPr>
      </p:pic>
      <p:sp>
        <p:nvSpPr>
          <p:cNvPr id="3" name="Text 0"/>
          <p:cNvSpPr/>
          <p:nvPr/>
        </p:nvSpPr>
        <p:spPr>
          <a:xfrm>
            <a:off x="542215" y="867447"/>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Bias Privacy and Explainability</a:t>
            </a:r>
            <a:endParaRPr lang="en-US" sz="1600" dirty="0"/>
          </a:p>
        </p:txBody>
      </p:sp>
      <p:pic>
        <p:nvPicPr>
          <p:cNvPr id="4" name="Image 1" descr="https://kimi-img.moonshot.cn/pub/slides/slides_tmpl/image/25-09-02-15:09:07-d2r9g4pe3tpg8rchv4p0.png"/>
          <p:cNvPicPr>
            <a:picLocks noChangeAspect="1"/>
          </p:cNvPicPr>
          <p:nvPr/>
        </p:nvPicPr>
        <p:blipFill>
          <a:blip r:embed="rId4"/>
          <a:stretch>
            <a:fillRect/>
          </a:stretch>
        </p:blipFill>
        <p:spPr>
          <a:xfrm>
            <a:off x="796290" y="6261100"/>
            <a:ext cx="10727690" cy="80645"/>
          </a:xfrm>
          <a:prstGeom prst="rect">
            <a:avLst/>
          </a:prstGeom>
        </p:spPr>
      </p:pic>
      <p:pic>
        <p:nvPicPr>
          <p:cNvPr id="5" name="Image 2" descr="https://kimi-img.moonshot.cn/pub/slides/slides_tmpl/image/25-09-02-15:09:07-d2r9g4pe3tpg8rchv4rg.jpg"/>
          <p:cNvPicPr>
            <a:picLocks noChangeAspect="1"/>
          </p:cNvPicPr>
          <p:nvPr/>
        </p:nvPicPr>
        <p:blipFill>
          <a:blip r:embed="rId5"/>
          <a:srcRect t="30065" b="30065"/>
          <a:stretch/>
        </p:blipFill>
        <p:spPr>
          <a:xfrm>
            <a:off x="-1" y="6531445"/>
            <a:ext cx="12192001" cy="323116"/>
          </a:xfrm>
          <a:prstGeom prst="rect">
            <a:avLst/>
          </a:prstGeom>
        </p:spPr>
      </p:pic>
      <p:pic>
        <p:nvPicPr>
          <p:cNvPr id="6" name="Image 3" descr="https://kimi-img.moonshot.cn/pub/slides/slides_tmpl/image/25-09-02-15:09:33-d2r9gb9e3tpg8rchv560.jpg"/>
          <p:cNvPicPr>
            <a:picLocks noChangeAspect="1"/>
          </p:cNvPicPr>
          <p:nvPr/>
        </p:nvPicPr>
        <p:blipFill>
          <a:blip r:embed="rId6"/>
          <a:srcRect l="1355" r="1355"/>
          <a:stretch/>
        </p:blipFill>
        <p:spPr>
          <a:xfrm>
            <a:off x="7187977" y="1137597"/>
            <a:ext cx="4458831" cy="4582500"/>
          </a:xfrm>
          <a:prstGeom prst="rect">
            <a:avLst/>
          </a:prstGeom>
        </p:spPr>
      </p:pic>
      <p:pic>
        <p:nvPicPr>
          <p:cNvPr id="7" name="Image 4" descr="https://kimi-img.moonshot.cn/pub/slides/slides_tmpl/image/25-09-02-15:09:07-d2r9g4pe3tpg8rchv4rg.jpg"/>
          <p:cNvPicPr>
            <a:picLocks noChangeAspect="1"/>
          </p:cNvPicPr>
          <p:nvPr/>
        </p:nvPicPr>
        <p:blipFill>
          <a:blip r:embed="rId5"/>
          <a:srcRect t="30065" b="30065"/>
          <a:stretch/>
        </p:blipFill>
        <p:spPr>
          <a:xfrm>
            <a:off x="11221085" y="2073275"/>
            <a:ext cx="425450" cy="2871470"/>
          </a:xfrm>
          <a:prstGeom prst="rect">
            <a:avLst/>
          </a:prstGeom>
        </p:spPr>
      </p:pic>
      <p:sp>
        <p:nvSpPr>
          <p:cNvPr id="8" name="Text 1"/>
          <p:cNvSpPr/>
          <p:nvPr/>
        </p:nvSpPr>
        <p:spPr>
          <a:xfrm>
            <a:off x="796290" y="1844040"/>
            <a:ext cx="563499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Ethical Concerns</a:t>
            </a:r>
            <a:endParaRPr lang="en-US" sz="1600" dirty="0"/>
          </a:p>
        </p:txBody>
      </p:sp>
      <p:sp>
        <p:nvSpPr>
          <p:cNvPr id="9" name="Text 2"/>
          <p:cNvSpPr/>
          <p:nvPr/>
        </p:nvSpPr>
        <p:spPr>
          <a:xfrm>
            <a:off x="673100" y="2223770"/>
            <a:ext cx="6325235" cy="190944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Deep Learning models can exhibit bias, threaten privacy, and be difficult to interpret. Strategies like fairness metrics and differential privacy help mitigate these issues.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6-d2r9gc1e3tpg8rchv58g.png"/>
          <p:cNvPicPr>
            <a:picLocks noChangeAspect="1"/>
          </p:cNvPicPr>
          <p:nvPr/>
        </p:nvPicPr>
        <p:blipFill>
          <a:blip r:embed="rId3"/>
          <a:stretch>
            <a:fillRect/>
          </a:stretch>
        </p:blipFill>
        <p:spPr>
          <a:xfrm flipH="1" flipV="1">
            <a:off x="6095365" y="2299970"/>
            <a:ext cx="5113655" cy="3359785"/>
          </a:xfrm>
          <a:prstGeom prst="rect">
            <a:avLst/>
          </a:prstGeom>
        </p:spPr>
      </p:pic>
      <p:pic>
        <p:nvPicPr>
          <p:cNvPr id="3" name="Image 1" descr="https://kimi-img.moonshot.cn/pub/slides/slides_tmpl/image/25-09-02-15:09:36-d2r9gc1e3tpg8rchv58g.png"/>
          <p:cNvPicPr>
            <a:picLocks noChangeAspect="1"/>
          </p:cNvPicPr>
          <p:nvPr/>
        </p:nvPicPr>
        <p:blipFill>
          <a:blip r:embed="rId3"/>
          <a:stretch>
            <a:fillRect/>
          </a:stretch>
        </p:blipFill>
        <p:spPr>
          <a:xfrm>
            <a:off x="990600" y="2249170"/>
            <a:ext cx="5198745" cy="3359785"/>
          </a:xfrm>
          <a:prstGeom prst="rect">
            <a:avLst/>
          </a:prstGeom>
        </p:spPr>
      </p:pic>
      <p:sp>
        <p:nvSpPr>
          <p:cNvPr id="4" name="Text 0"/>
          <p:cNvSpPr/>
          <p:nvPr/>
        </p:nvSpPr>
        <p:spPr>
          <a:xfrm>
            <a:off x="542290" y="867410"/>
            <a:ext cx="1066673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Misuse and Workforce Impact</a:t>
            </a:r>
            <a:endParaRPr lang="en-US" sz="1600" dirty="0"/>
          </a:p>
        </p:txBody>
      </p:sp>
      <p:pic>
        <p:nvPicPr>
          <p:cNvPr id="5" name="Image 2"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6" name="Image 3" descr="https://kimi-img.moonshot.cn/pub/slides/slides_tmpl/image/25-09-02-15:09:07-d2r9g4pe3tpg8rchv4p0.png"/>
          <p:cNvPicPr>
            <a:picLocks noChangeAspect="1"/>
          </p:cNvPicPr>
          <p:nvPr/>
        </p:nvPicPr>
        <p:blipFill>
          <a:blip r:embed="rId5"/>
          <a:stretch>
            <a:fillRect/>
          </a:stretch>
        </p:blipFill>
        <p:spPr>
          <a:xfrm>
            <a:off x="796290" y="6042660"/>
            <a:ext cx="10727690" cy="80645"/>
          </a:xfrm>
          <a:prstGeom prst="rect">
            <a:avLst/>
          </a:prstGeom>
        </p:spPr>
      </p:pic>
      <p:pic>
        <p:nvPicPr>
          <p:cNvPr id="7" name="Image 4" descr="https://kimi-img.moonshot.cn/pub/slides/slides_tmpl/image/25-09-02-15:09:07-d2r9g4pe3tpg8rchv4p0.png"/>
          <p:cNvPicPr>
            <a:picLocks noChangeAspect="1"/>
          </p:cNvPicPr>
          <p:nvPr/>
        </p:nvPicPr>
        <p:blipFill>
          <a:blip r:embed="rId5"/>
          <a:stretch>
            <a:fillRect/>
          </a:stretch>
        </p:blipFill>
        <p:spPr>
          <a:xfrm>
            <a:off x="732155" y="1837055"/>
            <a:ext cx="10727690" cy="80645"/>
          </a:xfrm>
          <a:prstGeom prst="rect">
            <a:avLst/>
          </a:prstGeom>
        </p:spPr>
      </p:pic>
      <p:sp>
        <p:nvSpPr>
          <p:cNvPr id="8" name="Text 1"/>
          <p:cNvSpPr/>
          <p:nvPr/>
        </p:nvSpPr>
        <p:spPr>
          <a:xfrm>
            <a:off x="1111885" y="2773680"/>
            <a:ext cx="402209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Misuse Risks</a:t>
            </a:r>
            <a:endParaRPr lang="en-US" sz="1600" dirty="0"/>
          </a:p>
        </p:txBody>
      </p:sp>
      <p:sp>
        <p:nvSpPr>
          <p:cNvPr id="9" name="Text 2"/>
          <p:cNvSpPr/>
          <p:nvPr/>
        </p:nvSpPr>
        <p:spPr>
          <a:xfrm>
            <a:off x="1111885" y="3102610"/>
            <a:ext cx="4338320" cy="960041"/>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Deepfakes and autonomous weapons pose significant risks. Ethical guidelines and regulations are crucial to prevent misuse.</a:t>
            </a:r>
            <a:endParaRPr lang="en-US" sz="1600" dirty="0"/>
          </a:p>
        </p:txBody>
      </p:sp>
      <p:sp>
        <p:nvSpPr>
          <p:cNvPr id="10" name="Text 3"/>
          <p:cNvSpPr/>
          <p:nvPr/>
        </p:nvSpPr>
        <p:spPr>
          <a:xfrm>
            <a:off x="7140575" y="2773680"/>
            <a:ext cx="402209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Workforce Impact</a:t>
            </a:r>
            <a:endParaRPr lang="en-US" sz="1600" dirty="0"/>
          </a:p>
        </p:txBody>
      </p:sp>
      <p:sp>
        <p:nvSpPr>
          <p:cNvPr id="11" name="Text 4"/>
          <p:cNvSpPr/>
          <p:nvPr/>
        </p:nvSpPr>
        <p:spPr>
          <a:xfrm>
            <a:off x="6870700" y="3102610"/>
            <a:ext cx="4338320" cy="1279922"/>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Automation driven by Deep Learning may displace jobs in certain sectors. Reskilling programs and human-in-the-loop strategies can help mitigate this impact.</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06</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Next Steps</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28-d2r9ga1e3tpg8rchv550.png"/>
          <p:cNvPicPr>
            <a:picLocks noChangeAspect="1"/>
          </p:cNvPicPr>
          <p:nvPr/>
        </p:nvPicPr>
        <p:blipFill>
          <a:blip r:embed="rId3"/>
          <a:stretch>
            <a:fillRect/>
          </a:stretch>
        </p:blipFill>
        <p:spPr>
          <a:xfrm>
            <a:off x="367030" y="1659255"/>
            <a:ext cx="11506835" cy="4224020"/>
          </a:xfrm>
          <a:prstGeom prst="rect">
            <a:avLst/>
          </a:prstGeom>
        </p:spPr>
      </p:pic>
      <p:pic>
        <p:nvPicPr>
          <p:cNvPr id="3" name="Image 1" descr="https://kimi-img.moonshot.cn/pub/slides/slides_tmpl/image/25-09-02-15:09:38-d2r9gche3tpg8rchv5dg.jpeg"/>
          <p:cNvPicPr>
            <a:picLocks noChangeAspect="1"/>
          </p:cNvPicPr>
          <p:nvPr/>
        </p:nvPicPr>
        <p:blipFill>
          <a:blip r:embed="rId4"/>
          <a:stretch>
            <a:fillRect/>
          </a:stretch>
        </p:blipFill>
        <p:spPr>
          <a:xfrm>
            <a:off x="0" y="6152515"/>
            <a:ext cx="12192000" cy="720090"/>
          </a:xfrm>
          <a:prstGeom prst="rect">
            <a:avLst/>
          </a:prstGeom>
        </p:spPr>
      </p:pic>
      <p:sp>
        <p:nvSpPr>
          <p:cNvPr id="4" name="Text 0"/>
          <p:cNvSpPr/>
          <p:nvPr/>
        </p:nvSpPr>
        <p:spPr>
          <a:xfrm>
            <a:off x="463475" y="6981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Toolkit Cheat Sheet Recap</a:t>
            </a:r>
            <a:endParaRPr lang="en-US" sz="1600" dirty="0"/>
          </a:p>
        </p:txBody>
      </p:sp>
      <p:pic>
        <p:nvPicPr>
          <p:cNvPr id="5" name="Image 2" descr="https://kimi-img.moonshot.cn/pub/slides/slides_tmpl/image/25-09-02-15:09:07-d2r9g4pe3tpg8rchv4p0.png"/>
          <p:cNvPicPr>
            <a:picLocks noChangeAspect="1"/>
          </p:cNvPicPr>
          <p:nvPr/>
        </p:nvPicPr>
        <p:blipFill>
          <a:blip r:embed="rId5">
            <a:alphaModFix amt="38000"/>
          </a:blip>
          <a:stretch>
            <a:fillRect/>
          </a:stretch>
        </p:blipFill>
        <p:spPr>
          <a:xfrm rot="5400000" flipV="1">
            <a:off x="2370455" y="3622675"/>
            <a:ext cx="3693160" cy="114300"/>
          </a:xfrm>
          <a:prstGeom prst="rect">
            <a:avLst/>
          </a:prstGeom>
        </p:spPr>
      </p:pic>
      <p:pic>
        <p:nvPicPr>
          <p:cNvPr id="6" name="Image 3" descr="https://kimi-img.moonshot.cn/pub/slides/slides_tmpl/image/25-09-02-15:09:07-d2r9g4pe3tpg8rchv4p0.png"/>
          <p:cNvPicPr>
            <a:picLocks noChangeAspect="1"/>
          </p:cNvPicPr>
          <p:nvPr/>
        </p:nvPicPr>
        <p:blipFill>
          <a:blip r:embed="rId5">
            <a:alphaModFix amt="38000"/>
          </a:blip>
          <a:stretch>
            <a:fillRect/>
          </a:stretch>
        </p:blipFill>
        <p:spPr>
          <a:xfrm rot="5400000" flipV="1">
            <a:off x="6092190" y="3660775"/>
            <a:ext cx="3693160" cy="114300"/>
          </a:xfrm>
          <a:prstGeom prst="rect">
            <a:avLst/>
          </a:prstGeom>
        </p:spPr>
      </p:pic>
      <p:sp>
        <p:nvSpPr>
          <p:cNvPr id="7" name="Text 1"/>
          <p:cNvSpPr/>
          <p:nvPr/>
        </p:nvSpPr>
        <p:spPr>
          <a:xfrm>
            <a:off x="748030" y="2110740"/>
            <a:ext cx="321437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Key Tools</a:t>
            </a:r>
            <a:endParaRPr lang="en-US" sz="1600" dirty="0"/>
          </a:p>
        </p:txBody>
      </p:sp>
      <p:sp>
        <p:nvSpPr>
          <p:cNvPr id="8" name="Text 2"/>
          <p:cNvSpPr/>
          <p:nvPr/>
        </p:nvSpPr>
        <p:spPr>
          <a:xfrm>
            <a:off x="697230" y="2858135"/>
            <a:ext cx="3326765" cy="1600002"/>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TensorFlow and PyTorch are versatile for research, while Keras simplifies prototyping. Hugging Face Transformers offer easy access to state-of-the-art NLP models.</a:t>
            </a:r>
            <a:endParaRPr lang="en-US" sz="1600" dirty="0"/>
          </a:p>
        </p:txBody>
      </p:sp>
      <p:sp>
        <p:nvSpPr>
          <p:cNvPr id="9" name="Text 3"/>
          <p:cNvSpPr/>
          <p:nvPr/>
        </p:nvSpPr>
        <p:spPr>
          <a:xfrm>
            <a:off x="4467860" y="2110740"/>
            <a:ext cx="321437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Experimentation Platforms</a:t>
            </a:r>
            <a:endParaRPr lang="en-US" sz="1600" dirty="0"/>
          </a:p>
        </p:txBody>
      </p:sp>
      <p:sp>
        <p:nvSpPr>
          <p:cNvPr id="10" name="Text 4"/>
          <p:cNvSpPr/>
          <p:nvPr/>
        </p:nvSpPr>
        <p:spPr>
          <a:xfrm>
            <a:off x="4417060" y="2858135"/>
            <a:ext cx="3326765" cy="1279922"/>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Runway ML and Google Colab provide zero-setup environments for experimenting with pre-trained models.</a:t>
            </a:r>
            <a:endParaRPr lang="en-US" sz="1600" dirty="0"/>
          </a:p>
        </p:txBody>
      </p:sp>
      <p:sp>
        <p:nvSpPr>
          <p:cNvPr id="11" name="Text 5"/>
          <p:cNvSpPr/>
          <p:nvPr/>
        </p:nvSpPr>
        <p:spPr>
          <a:xfrm>
            <a:off x="8065135" y="2110740"/>
            <a:ext cx="321437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Best Practices</a:t>
            </a:r>
            <a:endParaRPr lang="en-US" sz="1600" dirty="0"/>
          </a:p>
        </p:txBody>
      </p:sp>
      <p:sp>
        <p:nvSpPr>
          <p:cNvPr id="12" name="Text 6"/>
          <p:cNvSpPr/>
          <p:nvPr/>
        </p:nvSpPr>
        <p:spPr>
          <a:xfrm>
            <a:off x="8014970" y="2858135"/>
            <a:ext cx="3326765" cy="960041"/>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Start with pre-trained models, monitor resource usage, and document experiments for reproducibility.</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tg.png"/>
          <p:cNvPicPr>
            <a:picLocks noChangeAspect="1"/>
          </p:cNvPicPr>
          <p:nvPr/>
        </p:nvPicPr>
        <p:blipFill>
          <a:blip r:embed="rId3"/>
          <a:stretch>
            <a:fillRect/>
          </a:stretch>
        </p:blipFill>
        <p:spPr>
          <a:xfrm rot="5400000">
            <a:off x="8857615" y="2980690"/>
            <a:ext cx="1580515" cy="3423920"/>
          </a:xfrm>
          <a:prstGeom prst="rect">
            <a:avLst/>
          </a:prstGeom>
        </p:spPr>
      </p:pic>
      <p:pic>
        <p:nvPicPr>
          <p:cNvPr id="3" name="Image 1" descr="https://kimi-img.moonshot.cn/pub/slides/slides_tmpl/image/25-09-02-15:09:07-d2r9g4pe3tpg8rchv4tg.png"/>
          <p:cNvPicPr>
            <a:picLocks noChangeAspect="1"/>
          </p:cNvPicPr>
          <p:nvPr/>
        </p:nvPicPr>
        <p:blipFill>
          <a:blip r:embed="rId3"/>
          <a:stretch>
            <a:fillRect/>
          </a:stretch>
        </p:blipFill>
        <p:spPr>
          <a:xfrm rot="5400000">
            <a:off x="5401945" y="3018790"/>
            <a:ext cx="1580515" cy="3423920"/>
          </a:xfrm>
          <a:prstGeom prst="rect">
            <a:avLst/>
          </a:prstGeom>
        </p:spPr>
      </p:pic>
      <p:pic>
        <p:nvPicPr>
          <p:cNvPr id="4" name="Image 2" descr="https://kimi-img.moonshot.cn/pub/slides/slides_tmpl/image/25-09-02-15:09:07-d2r9g4pe3tpg8rchv4tg.png"/>
          <p:cNvPicPr>
            <a:picLocks noChangeAspect="1"/>
          </p:cNvPicPr>
          <p:nvPr/>
        </p:nvPicPr>
        <p:blipFill>
          <a:blip r:embed="rId3"/>
          <a:stretch>
            <a:fillRect/>
          </a:stretch>
        </p:blipFill>
        <p:spPr>
          <a:xfrm rot="5400000">
            <a:off x="1910080" y="3065145"/>
            <a:ext cx="1580515" cy="3423920"/>
          </a:xfrm>
          <a:prstGeom prst="rect">
            <a:avLst/>
          </a:prstGeom>
        </p:spPr>
      </p:pic>
      <p:pic>
        <p:nvPicPr>
          <p:cNvPr id="5" name="Image 3" descr="https://kimi-img.moonshot.cn/pub/slides/slides_tmpl/image/25-09-02-15:09:07-d2r9g4pe3tpg8rchv4tg.png"/>
          <p:cNvPicPr>
            <a:picLocks noChangeAspect="1"/>
          </p:cNvPicPr>
          <p:nvPr/>
        </p:nvPicPr>
        <p:blipFill>
          <a:blip r:embed="rId3"/>
          <a:stretch>
            <a:fillRect/>
          </a:stretch>
        </p:blipFill>
        <p:spPr>
          <a:xfrm rot="5400000">
            <a:off x="8857615" y="1154430"/>
            <a:ext cx="1580515" cy="3423920"/>
          </a:xfrm>
          <a:prstGeom prst="rect">
            <a:avLst/>
          </a:prstGeom>
        </p:spPr>
      </p:pic>
      <p:pic>
        <p:nvPicPr>
          <p:cNvPr id="6" name="Image 4" descr="https://kimi-img.moonshot.cn/pub/slides/slides_tmpl/image/25-09-02-15:09:07-d2r9g4pe3tpg8rchv4tg.png"/>
          <p:cNvPicPr>
            <a:picLocks noChangeAspect="1"/>
          </p:cNvPicPr>
          <p:nvPr/>
        </p:nvPicPr>
        <p:blipFill>
          <a:blip r:embed="rId3"/>
          <a:stretch>
            <a:fillRect/>
          </a:stretch>
        </p:blipFill>
        <p:spPr>
          <a:xfrm rot="5400000">
            <a:off x="5401945" y="1197610"/>
            <a:ext cx="1580515" cy="3423920"/>
          </a:xfrm>
          <a:prstGeom prst="rect">
            <a:avLst/>
          </a:prstGeom>
        </p:spPr>
      </p:pic>
      <p:pic>
        <p:nvPicPr>
          <p:cNvPr id="7" name="Image 5" descr="https://kimi-img.moonshot.cn/pub/slides/slides_tmpl/image/25-09-02-15:09:07-d2r9g4pe3tpg8rchv4tg.png"/>
          <p:cNvPicPr>
            <a:picLocks noChangeAspect="1"/>
          </p:cNvPicPr>
          <p:nvPr/>
        </p:nvPicPr>
        <p:blipFill>
          <a:blip r:embed="rId3"/>
          <a:stretch>
            <a:fillRect/>
          </a:stretch>
        </p:blipFill>
        <p:spPr>
          <a:xfrm rot="5400000">
            <a:off x="1910080" y="1207135"/>
            <a:ext cx="1580515" cy="3423920"/>
          </a:xfrm>
          <a:prstGeom prst="rect">
            <a:avLst/>
          </a:prstGeom>
        </p:spPr>
      </p:pic>
      <p:pic>
        <p:nvPicPr>
          <p:cNvPr id="8" name="Image 6"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9" name="Image 7" descr="https://kimi-img.moonshot.cn/pub/slides/slides_tmpl/image/25-09-02-15:09:07-d2r9g4pe3tpg8rchv4p0.png"/>
          <p:cNvPicPr>
            <a:picLocks noChangeAspect="1"/>
          </p:cNvPicPr>
          <p:nvPr/>
        </p:nvPicPr>
        <p:blipFill>
          <a:blip r:embed="rId5"/>
          <a:stretch>
            <a:fillRect/>
          </a:stretch>
        </p:blipFill>
        <p:spPr>
          <a:xfrm>
            <a:off x="839470" y="6202680"/>
            <a:ext cx="10727690" cy="80645"/>
          </a:xfrm>
          <a:prstGeom prst="rect">
            <a:avLst/>
          </a:prstGeom>
        </p:spPr>
      </p:pic>
      <p:sp>
        <p:nvSpPr>
          <p:cNvPr id="10" name="Text 0"/>
          <p:cNvSpPr/>
          <p:nvPr/>
        </p:nvSpPr>
        <p:spPr>
          <a:xfrm>
            <a:off x="2108836" y="639274"/>
            <a:ext cx="4366260" cy="1021159"/>
          </a:xfrm>
          <a:prstGeom prst="rect">
            <a:avLst/>
          </a:prstGeom>
          <a:noFill/>
          <a:ln/>
        </p:spPr>
        <p:txBody>
          <a:bodyPr wrap="square" lIns="0" tIns="0" rIns="0" bIns="0" rtlCol="0" anchor="t">
            <a:spAutoFit/>
          </a:bodyPr>
          <a:lstStyle/>
          <a:p>
            <a:pPr algn="just">
              <a:lnSpc>
                <a:spcPct val="100000"/>
              </a:lnSpc>
            </a:pPr>
            <a:r>
              <a:rPr lang="en-US" sz="6600" dirty="0">
                <a:solidFill>
                  <a:srgbClr val="000000"/>
                </a:solidFill>
                <a:latin typeface="MiSans" pitchFamily="34" charset="0"/>
                <a:ea typeface="MiSans" pitchFamily="34" charset="-122"/>
                <a:cs typeface="MiSans" pitchFamily="34" charset="-120"/>
              </a:rPr>
              <a:t>Contents</a:t>
            </a:r>
            <a:endParaRPr lang="en-US" sz="1600" dirty="0"/>
          </a:p>
        </p:txBody>
      </p:sp>
      <p:pic>
        <p:nvPicPr>
          <p:cNvPr id="11" name="Image 8" descr="https://kimi-img.moonshot.cn/pub/slides/slides_tmpl/image/25-09-02-15:09:07-d2r9g4pe3tpg8rchv4s0.png"/>
          <p:cNvPicPr>
            <a:picLocks noChangeAspect="1"/>
          </p:cNvPicPr>
          <p:nvPr/>
        </p:nvPicPr>
        <p:blipFill>
          <a:blip r:embed="rId6"/>
          <a:stretch>
            <a:fillRect/>
          </a:stretch>
        </p:blipFill>
        <p:spPr>
          <a:xfrm>
            <a:off x="9852660" y="788670"/>
            <a:ext cx="1682750" cy="628015"/>
          </a:xfrm>
          <a:prstGeom prst="rect">
            <a:avLst/>
          </a:prstGeom>
        </p:spPr>
      </p:pic>
      <p:sp>
        <p:nvSpPr>
          <p:cNvPr id="12" name="Shape 1"/>
          <p:cNvSpPr/>
          <p:nvPr/>
        </p:nvSpPr>
        <p:spPr>
          <a:xfrm>
            <a:off x="1455420" y="2271395"/>
            <a:ext cx="725805" cy="541020"/>
          </a:xfrm>
          <a:prstGeom prst="rect">
            <a:avLst/>
          </a:prstGeom>
          <a:solidFill>
            <a:srgbClr val="000000">
              <a:alpha val="0"/>
            </a:srgbClr>
          </a:solidFill>
          <a:ln/>
        </p:spPr>
      </p:sp>
      <p:sp>
        <p:nvSpPr>
          <p:cNvPr id="13" name="Text 2"/>
          <p:cNvSpPr/>
          <p:nvPr/>
        </p:nvSpPr>
        <p:spPr>
          <a:xfrm>
            <a:off x="1455420" y="227139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01</a:t>
            </a:r>
            <a:endParaRPr lang="en-US" sz="1600" dirty="0"/>
          </a:p>
        </p:txBody>
      </p:sp>
      <p:sp>
        <p:nvSpPr>
          <p:cNvPr id="14" name="Text 3"/>
          <p:cNvSpPr/>
          <p:nvPr/>
        </p:nvSpPr>
        <p:spPr>
          <a:xfrm>
            <a:off x="1350010" y="2772410"/>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Foundations</a:t>
            </a:r>
            <a:endParaRPr lang="en-US" sz="1600" dirty="0"/>
          </a:p>
        </p:txBody>
      </p:sp>
      <p:sp>
        <p:nvSpPr>
          <p:cNvPr id="15" name="Shape 4"/>
          <p:cNvSpPr/>
          <p:nvPr/>
        </p:nvSpPr>
        <p:spPr>
          <a:xfrm>
            <a:off x="4900295" y="2271395"/>
            <a:ext cx="725805" cy="541020"/>
          </a:xfrm>
          <a:prstGeom prst="rect">
            <a:avLst/>
          </a:prstGeom>
          <a:solidFill>
            <a:srgbClr val="000000">
              <a:alpha val="0"/>
            </a:srgbClr>
          </a:solidFill>
          <a:ln/>
        </p:spPr>
      </p:sp>
      <p:sp>
        <p:nvSpPr>
          <p:cNvPr id="16" name="Text 5"/>
          <p:cNvSpPr/>
          <p:nvPr/>
        </p:nvSpPr>
        <p:spPr>
          <a:xfrm>
            <a:off x="4900295" y="227139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02</a:t>
            </a:r>
            <a:endParaRPr lang="en-US" sz="1600" dirty="0"/>
          </a:p>
        </p:txBody>
      </p:sp>
      <p:sp>
        <p:nvSpPr>
          <p:cNvPr id="17" name="Text 6"/>
          <p:cNvSpPr/>
          <p:nvPr/>
        </p:nvSpPr>
        <p:spPr>
          <a:xfrm>
            <a:off x="4794885" y="2772410"/>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Core Architectures</a:t>
            </a:r>
            <a:endParaRPr lang="en-US" sz="1600" dirty="0"/>
          </a:p>
        </p:txBody>
      </p:sp>
      <p:sp>
        <p:nvSpPr>
          <p:cNvPr id="18" name="Shape 7"/>
          <p:cNvSpPr/>
          <p:nvPr/>
        </p:nvSpPr>
        <p:spPr>
          <a:xfrm>
            <a:off x="8404860" y="2271395"/>
            <a:ext cx="725805" cy="541020"/>
          </a:xfrm>
          <a:prstGeom prst="rect">
            <a:avLst/>
          </a:prstGeom>
          <a:solidFill>
            <a:srgbClr val="000000">
              <a:alpha val="0"/>
            </a:srgbClr>
          </a:solidFill>
          <a:ln/>
        </p:spPr>
      </p:sp>
      <p:sp>
        <p:nvSpPr>
          <p:cNvPr id="19" name="Text 8"/>
          <p:cNvSpPr/>
          <p:nvPr/>
        </p:nvSpPr>
        <p:spPr>
          <a:xfrm>
            <a:off x="8404860" y="227139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03</a:t>
            </a:r>
            <a:endParaRPr lang="en-US" sz="1600" dirty="0"/>
          </a:p>
        </p:txBody>
      </p:sp>
      <p:sp>
        <p:nvSpPr>
          <p:cNvPr id="20" name="Text 9"/>
          <p:cNvSpPr/>
          <p:nvPr/>
        </p:nvSpPr>
        <p:spPr>
          <a:xfrm>
            <a:off x="8276590" y="2772410"/>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Cross-Domain Wins</a:t>
            </a:r>
            <a:endParaRPr lang="en-US" sz="1600" dirty="0"/>
          </a:p>
        </p:txBody>
      </p:sp>
      <p:sp>
        <p:nvSpPr>
          <p:cNvPr id="21" name="Shape 10"/>
          <p:cNvSpPr/>
          <p:nvPr/>
        </p:nvSpPr>
        <p:spPr>
          <a:xfrm>
            <a:off x="1455420" y="4210685"/>
            <a:ext cx="725805" cy="541020"/>
          </a:xfrm>
          <a:prstGeom prst="rect">
            <a:avLst/>
          </a:prstGeom>
          <a:solidFill>
            <a:srgbClr val="000000">
              <a:alpha val="0"/>
            </a:srgbClr>
          </a:solidFill>
          <a:ln/>
        </p:spPr>
      </p:sp>
      <p:sp>
        <p:nvSpPr>
          <p:cNvPr id="22" name="Text 11"/>
          <p:cNvSpPr/>
          <p:nvPr/>
        </p:nvSpPr>
        <p:spPr>
          <a:xfrm>
            <a:off x="1455420" y="421068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04</a:t>
            </a:r>
            <a:endParaRPr lang="en-US" sz="1600" dirty="0"/>
          </a:p>
        </p:txBody>
      </p:sp>
      <p:sp>
        <p:nvSpPr>
          <p:cNvPr id="23" name="Text 12"/>
          <p:cNvSpPr/>
          <p:nvPr/>
        </p:nvSpPr>
        <p:spPr>
          <a:xfrm>
            <a:off x="1350010" y="4711065"/>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Hands-On Lab</a:t>
            </a:r>
            <a:endParaRPr lang="en-US" sz="1600" dirty="0"/>
          </a:p>
        </p:txBody>
      </p:sp>
      <p:sp>
        <p:nvSpPr>
          <p:cNvPr id="24" name="Shape 13"/>
          <p:cNvSpPr/>
          <p:nvPr/>
        </p:nvSpPr>
        <p:spPr>
          <a:xfrm>
            <a:off x="4900295" y="4210685"/>
            <a:ext cx="725805" cy="541020"/>
          </a:xfrm>
          <a:prstGeom prst="rect">
            <a:avLst/>
          </a:prstGeom>
          <a:solidFill>
            <a:srgbClr val="000000">
              <a:alpha val="0"/>
            </a:srgbClr>
          </a:solidFill>
          <a:ln/>
        </p:spPr>
      </p:sp>
      <p:sp>
        <p:nvSpPr>
          <p:cNvPr id="25" name="Text 14"/>
          <p:cNvSpPr/>
          <p:nvPr/>
        </p:nvSpPr>
        <p:spPr>
          <a:xfrm>
            <a:off x="4900295" y="421068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05</a:t>
            </a:r>
            <a:endParaRPr lang="en-US" sz="1600" dirty="0"/>
          </a:p>
        </p:txBody>
      </p:sp>
      <p:sp>
        <p:nvSpPr>
          <p:cNvPr id="26" name="Text 15"/>
          <p:cNvSpPr/>
          <p:nvPr/>
        </p:nvSpPr>
        <p:spPr>
          <a:xfrm>
            <a:off x="4794885" y="4711065"/>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Ethics &amp; Risks</a:t>
            </a:r>
            <a:endParaRPr lang="en-US" sz="1600" dirty="0"/>
          </a:p>
        </p:txBody>
      </p:sp>
      <p:sp>
        <p:nvSpPr>
          <p:cNvPr id="27" name="Shape 16"/>
          <p:cNvSpPr/>
          <p:nvPr/>
        </p:nvSpPr>
        <p:spPr>
          <a:xfrm>
            <a:off x="8404860" y="4210685"/>
            <a:ext cx="725805" cy="541020"/>
          </a:xfrm>
          <a:prstGeom prst="rect">
            <a:avLst/>
          </a:prstGeom>
          <a:solidFill>
            <a:srgbClr val="000000">
              <a:alpha val="0"/>
            </a:srgbClr>
          </a:solidFill>
          <a:ln/>
        </p:spPr>
      </p:sp>
      <p:sp>
        <p:nvSpPr>
          <p:cNvPr id="28" name="Text 17"/>
          <p:cNvSpPr/>
          <p:nvPr/>
        </p:nvSpPr>
        <p:spPr>
          <a:xfrm>
            <a:off x="8404860" y="421068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06</a:t>
            </a:r>
            <a:endParaRPr lang="en-US" sz="1600" dirty="0"/>
          </a:p>
        </p:txBody>
      </p:sp>
      <p:sp>
        <p:nvSpPr>
          <p:cNvPr id="29" name="Text 18"/>
          <p:cNvSpPr/>
          <p:nvPr/>
        </p:nvSpPr>
        <p:spPr>
          <a:xfrm>
            <a:off x="8276590" y="4711065"/>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Next Steps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42-d2r9gdhe3tpg8rchv5ig.jpeg"/>
          <p:cNvPicPr>
            <a:picLocks noChangeAspect="1"/>
          </p:cNvPicPr>
          <p:nvPr/>
        </p:nvPicPr>
        <p:blipFill>
          <a:blip r:embed="rId3"/>
          <a:stretch>
            <a:fillRect/>
          </a:stretch>
        </p:blipFill>
        <p:spPr>
          <a:xfrm>
            <a:off x="8726222" y="0"/>
            <a:ext cx="3475021" cy="591363"/>
          </a:xfrm>
          <a:prstGeom prst="rect">
            <a:avLst/>
          </a:prstGeom>
        </p:spPr>
      </p:pic>
      <p:pic>
        <p:nvPicPr>
          <p:cNvPr id="3" name="Image 1" descr="https://kimi-img.moonshot.cn/pub/slides/slides_tmpl/image/25-09-02-15:09:42-d2r9gdhe3tpg8rchv5j0.jpeg"/>
          <p:cNvPicPr>
            <a:picLocks noChangeAspect="1"/>
          </p:cNvPicPr>
          <p:nvPr/>
        </p:nvPicPr>
        <p:blipFill>
          <a:blip r:embed="rId4"/>
          <a:stretch>
            <a:fillRect/>
          </a:stretch>
        </p:blipFill>
        <p:spPr>
          <a:xfrm rot="16200000">
            <a:off x="3599180" y="3732530"/>
            <a:ext cx="4825365" cy="408305"/>
          </a:xfrm>
          <a:prstGeom prst="rect">
            <a:avLst/>
          </a:prstGeom>
        </p:spPr>
      </p:pic>
      <p:pic>
        <p:nvPicPr>
          <p:cNvPr id="4" name="Image 2" descr="https://kimi-img.moonshot.cn/pub/slides/slides_tmpl/image/25-09-02-15:09:42-d2r9gdhe3tpg8rchv5j0.jpeg"/>
          <p:cNvPicPr>
            <a:picLocks noChangeAspect="1"/>
          </p:cNvPicPr>
          <p:nvPr/>
        </p:nvPicPr>
        <p:blipFill>
          <a:blip r:embed="rId4"/>
          <a:stretch>
            <a:fillRect/>
          </a:stretch>
        </p:blipFill>
        <p:spPr>
          <a:xfrm>
            <a:off x="-7620" y="3627868"/>
            <a:ext cx="12192000" cy="408432"/>
          </a:xfrm>
          <a:prstGeom prst="rect">
            <a:avLst/>
          </a:prstGeom>
        </p:spPr>
      </p:pic>
      <p:sp>
        <p:nvSpPr>
          <p:cNvPr id="5" name="Text 0"/>
          <p:cNvSpPr/>
          <p:nvPr/>
        </p:nvSpPr>
        <p:spPr>
          <a:xfrm>
            <a:off x="266700" y="789305"/>
            <a:ext cx="8917305"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From Demo to Real-World Impact</a:t>
            </a:r>
            <a:endParaRPr lang="en-US" sz="1600" dirty="0"/>
          </a:p>
        </p:txBody>
      </p:sp>
      <p:pic>
        <p:nvPicPr>
          <p:cNvPr id="6" name="Image 3"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pic>
        <p:nvPicPr>
          <p:cNvPr id="7" name="Image 4" descr="https://kimi-img.moonshot.cn/pub/slides/slides_tmpl/image/25-09-02-15:09:07-d2r9g4pe3tpg8rchv4rg.jpg"/>
          <p:cNvPicPr>
            <a:picLocks noChangeAspect="1"/>
          </p:cNvPicPr>
          <p:nvPr/>
        </p:nvPicPr>
        <p:blipFill>
          <a:blip r:embed="rId6"/>
          <a:srcRect t="30065" b="30065"/>
          <a:stretch/>
        </p:blipFill>
        <p:spPr>
          <a:xfrm>
            <a:off x="0" y="6450330"/>
            <a:ext cx="12192000" cy="421640"/>
          </a:xfrm>
          <a:prstGeom prst="rect">
            <a:avLst/>
          </a:prstGeom>
        </p:spPr>
      </p:pic>
      <p:pic>
        <p:nvPicPr>
          <p:cNvPr id="8" name="Image 5" descr="https://kimi-img.moonshot.cn/pub/slides/slides_tmpl/image/25-09-02-15:09:42-d2r9gdhe3tpg8rchv5jg.png"/>
          <p:cNvPicPr>
            <a:picLocks noChangeAspect="1"/>
          </p:cNvPicPr>
          <p:nvPr/>
        </p:nvPicPr>
        <p:blipFill>
          <a:blip r:embed="rId7"/>
          <a:stretch>
            <a:fillRect/>
          </a:stretch>
        </p:blipFill>
        <p:spPr>
          <a:xfrm>
            <a:off x="5027295" y="2919730"/>
            <a:ext cx="1927225" cy="1927225"/>
          </a:xfrm>
          <a:prstGeom prst="rect">
            <a:avLst/>
          </a:prstGeom>
        </p:spPr>
      </p:pic>
      <p:sp>
        <p:nvSpPr>
          <p:cNvPr id="9" name="Text 1"/>
          <p:cNvSpPr/>
          <p:nvPr/>
        </p:nvSpPr>
        <p:spPr>
          <a:xfrm>
            <a:off x="661035" y="1824355"/>
            <a:ext cx="3750310" cy="284559"/>
          </a:xfrm>
          <a:prstGeom prst="rect">
            <a:avLst/>
          </a:prstGeom>
          <a:noFill/>
          <a:ln/>
        </p:spPr>
        <p:txBody>
          <a:bodyPr wrap="square" lIns="0" tIns="0" rIns="0" bIns="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Next Steps</a:t>
            </a:r>
            <a:endParaRPr lang="en-US" sz="1600" dirty="0"/>
          </a:p>
        </p:txBody>
      </p:sp>
      <p:sp>
        <p:nvSpPr>
          <p:cNvPr id="10" name="Text 2"/>
          <p:cNvSpPr/>
          <p:nvPr/>
        </p:nvSpPr>
        <p:spPr>
          <a:xfrm>
            <a:off x="516890" y="2188845"/>
            <a:ext cx="4735195" cy="765175"/>
          </a:xfrm>
          <a:prstGeom prst="rect">
            <a:avLst/>
          </a:prstGeom>
          <a:noFill/>
          <a:ln/>
        </p:spPr>
        <p:txBody>
          <a:bodyPr wrap="square" lIns="91440" tIns="45720" rIns="91440" bIns="45720" rtlCol="0" anchor="t">
            <a:spAutoFit/>
          </a:bodyPr>
          <a:lstStyle/>
          <a:p>
            <a:pPr algn="just">
              <a:lnSpc>
                <a:spcPct val="100000"/>
              </a:lnSpc>
            </a:pPr>
            <a:r>
              <a:rPr lang="en-US" sz="1400" dirty="0">
                <a:solidFill>
                  <a:srgbClr val="000000"/>
                </a:solidFill>
                <a:latin typeface="MiSans" pitchFamily="34" charset="0"/>
                <a:ea typeface="MiSans" pitchFamily="34" charset="-122"/>
                <a:cs typeface="MiSans" pitchFamily="34" charset="-120"/>
              </a:rPr>
              <a:t>Graduate from basic datasets to custom data, participate in competitions, and collaborate on open-source projects.</a:t>
            </a:r>
            <a:endParaRPr lang="en-US" sz="1600" dirty="0"/>
          </a:p>
        </p:txBody>
      </p:sp>
      <p:sp>
        <p:nvSpPr>
          <p:cNvPr id="11" name="Text 3"/>
          <p:cNvSpPr/>
          <p:nvPr/>
        </p:nvSpPr>
        <p:spPr>
          <a:xfrm>
            <a:off x="661035" y="4305300"/>
            <a:ext cx="3750310" cy="284559"/>
          </a:xfrm>
          <a:prstGeom prst="rect">
            <a:avLst/>
          </a:prstGeom>
          <a:noFill/>
          <a:ln/>
        </p:spPr>
        <p:txBody>
          <a:bodyPr wrap="square" lIns="0" tIns="0" rIns="0" bIns="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Ethical Review</a:t>
            </a:r>
            <a:endParaRPr lang="en-US" sz="1600" dirty="0"/>
          </a:p>
        </p:txBody>
      </p:sp>
      <p:sp>
        <p:nvSpPr>
          <p:cNvPr id="12" name="Text 4"/>
          <p:cNvSpPr/>
          <p:nvPr/>
        </p:nvSpPr>
        <p:spPr>
          <a:xfrm>
            <a:off x="516890" y="4658360"/>
            <a:ext cx="4735195" cy="502642"/>
          </a:xfrm>
          <a:prstGeom prst="rect">
            <a:avLst/>
          </a:prstGeom>
          <a:noFill/>
          <a:ln/>
        </p:spPr>
        <p:txBody>
          <a:bodyPr wrap="square" lIns="91440" tIns="45720" rIns="91440" bIns="45720" rtlCol="0" anchor="t">
            <a:spAutoFit/>
          </a:bodyPr>
          <a:lstStyle/>
          <a:p>
            <a:pPr algn="just">
              <a:lnSpc>
                <a:spcPct val="100000"/>
              </a:lnSpc>
            </a:pPr>
            <a:r>
              <a:rPr lang="en-US" sz="1400" dirty="0">
                <a:solidFill>
                  <a:srgbClr val="000000"/>
                </a:solidFill>
                <a:latin typeface="MiSans" pitchFamily="34" charset="0"/>
                <a:ea typeface="MiSans" pitchFamily="34" charset="-122"/>
                <a:cs typeface="MiSans" pitchFamily="34" charset="-120"/>
              </a:rPr>
              <a:t>Continuous ethical review ensures responsible deployment of Deep Learning models.</a:t>
            </a:r>
            <a:endParaRPr lang="en-US" sz="1600" dirty="0"/>
          </a:p>
        </p:txBody>
      </p:sp>
      <p:sp>
        <p:nvSpPr>
          <p:cNvPr id="13" name="Text 5"/>
          <p:cNvSpPr/>
          <p:nvPr/>
        </p:nvSpPr>
        <p:spPr>
          <a:xfrm>
            <a:off x="7152640" y="1831340"/>
            <a:ext cx="3750310" cy="284559"/>
          </a:xfrm>
          <a:prstGeom prst="rect">
            <a:avLst/>
          </a:prstGeom>
          <a:noFill/>
          <a:ln/>
        </p:spPr>
        <p:txBody>
          <a:bodyPr wrap="square" lIns="0" tIns="0" rIns="0" bIns="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Stakeholder Feedback</a:t>
            </a:r>
            <a:endParaRPr lang="en-US" sz="1600" dirty="0"/>
          </a:p>
        </p:txBody>
      </p:sp>
      <p:sp>
        <p:nvSpPr>
          <p:cNvPr id="14" name="Text 6"/>
          <p:cNvSpPr/>
          <p:nvPr/>
        </p:nvSpPr>
        <p:spPr>
          <a:xfrm>
            <a:off x="7018655" y="2188845"/>
            <a:ext cx="4735195" cy="502642"/>
          </a:xfrm>
          <a:prstGeom prst="rect">
            <a:avLst/>
          </a:prstGeom>
          <a:noFill/>
          <a:ln/>
        </p:spPr>
        <p:txBody>
          <a:bodyPr wrap="square" lIns="91440" tIns="45720" rIns="91440" bIns="45720" rtlCol="0" anchor="t">
            <a:spAutoFit/>
          </a:bodyPr>
          <a:lstStyle/>
          <a:p>
            <a:pPr algn="just">
              <a:lnSpc>
                <a:spcPct val="100000"/>
              </a:lnSpc>
            </a:pPr>
            <a:r>
              <a:rPr lang="en-US" sz="1400" dirty="0">
                <a:solidFill>
                  <a:srgbClr val="000000"/>
                </a:solidFill>
                <a:latin typeface="MiSans" pitchFamily="34" charset="0"/>
                <a:ea typeface="MiSans" pitchFamily="34" charset="-122"/>
                <a:cs typeface="MiSans" pitchFamily="34" charset="-120"/>
              </a:rPr>
              <a:t>Engage with stakeholders to gather feedback and improve model performance.</a:t>
            </a:r>
            <a:endParaRPr lang="en-US" sz="1600" dirty="0"/>
          </a:p>
        </p:txBody>
      </p:sp>
      <p:sp>
        <p:nvSpPr>
          <p:cNvPr id="15" name="Text 7"/>
          <p:cNvSpPr/>
          <p:nvPr/>
        </p:nvSpPr>
        <p:spPr>
          <a:xfrm>
            <a:off x="7152640" y="4302760"/>
            <a:ext cx="3750310" cy="284559"/>
          </a:xfrm>
          <a:prstGeom prst="rect">
            <a:avLst/>
          </a:prstGeom>
          <a:noFill/>
          <a:ln/>
        </p:spPr>
        <p:txBody>
          <a:bodyPr wrap="square" lIns="0" tIns="0" rIns="0" bIns="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Monitoring</a:t>
            </a:r>
            <a:endParaRPr lang="en-US" sz="1600" dirty="0"/>
          </a:p>
        </p:txBody>
      </p:sp>
      <p:sp>
        <p:nvSpPr>
          <p:cNvPr id="16" name="Text 8"/>
          <p:cNvSpPr/>
          <p:nvPr/>
        </p:nvSpPr>
        <p:spPr>
          <a:xfrm>
            <a:off x="7018655" y="4658360"/>
            <a:ext cx="4735195" cy="502642"/>
          </a:xfrm>
          <a:prstGeom prst="rect">
            <a:avLst/>
          </a:prstGeom>
          <a:noFill/>
          <a:ln/>
        </p:spPr>
        <p:txBody>
          <a:bodyPr wrap="square" lIns="91440" tIns="45720" rIns="91440" bIns="45720" rtlCol="0" anchor="t">
            <a:spAutoFit/>
          </a:bodyPr>
          <a:lstStyle/>
          <a:p>
            <a:pPr algn="just">
              <a:lnSpc>
                <a:spcPct val="100000"/>
              </a:lnSpc>
            </a:pPr>
            <a:r>
              <a:rPr lang="en-US" sz="1400" dirty="0">
                <a:solidFill>
                  <a:srgbClr val="000000"/>
                </a:solidFill>
                <a:latin typeface="MiSans" pitchFamily="34" charset="0"/>
                <a:ea typeface="MiSans" pitchFamily="34" charset="-122"/>
                <a:cs typeface="MiSans" pitchFamily="34" charset="-120"/>
              </a:rPr>
              <a:t>Regularly monitor model performance to ensure it remains effective and unbiased over time.</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177"/>
        </a:solidFill>
        <a:effectLst/>
      </p:bgPr>
    </p:bg>
    <p:spTree>
      <p:nvGrpSpPr>
        <p:cNvPr id="1" name=""/>
        <p:cNvGrpSpPr/>
        <p:nvPr/>
      </p:nvGrpSpPr>
      <p:grpSpPr>
        <a:xfrm>
          <a:off x="0" y="0"/>
          <a:ext cx="0" cy="0"/>
          <a:chOff x="0" y="0"/>
          <a:chExt cx="0" cy="0"/>
        </a:xfrm>
      </p:grpSpPr>
      <p:sp>
        <p:nvSpPr>
          <p:cNvPr id="2" name="Text 0"/>
          <p:cNvSpPr/>
          <p:nvPr/>
        </p:nvSpPr>
        <p:spPr>
          <a:xfrm>
            <a:off x="654685" y="2225040"/>
            <a:ext cx="4871085" cy="837009"/>
          </a:xfrm>
          <a:prstGeom prst="rect">
            <a:avLst/>
          </a:prstGeom>
          <a:noFill/>
          <a:ln/>
        </p:spPr>
        <p:txBody>
          <a:bodyPr wrap="square" lIns="99695" tIns="49784" rIns="99695" bIns="49784" rtlCol="0" anchor="t">
            <a:spAutoFit/>
          </a:bodyPr>
          <a:lstStyle/>
          <a:p>
            <a:pPr>
              <a:lnSpc>
                <a:spcPct val="100000"/>
              </a:lnSpc>
            </a:pPr>
            <a:r>
              <a:rPr lang="en-US" sz="5400" b="1" dirty="0">
                <a:solidFill>
                  <a:srgbClr val="0D0D0D"/>
                </a:solidFill>
                <a:latin typeface="MiSans" pitchFamily="34" charset="0"/>
                <a:ea typeface="MiSans" pitchFamily="34" charset="-122"/>
                <a:cs typeface="MiSans" pitchFamily="34" charset="-120"/>
              </a:rPr>
              <a:t>THANK YOU</a:t>
            </a:r>
            <a:endParaRPr lang="en-US" sz="1600" dirty="0"/>
          </a:p>
        </p:txBody>
      </p:sp>
      <p:pic>
        <p:nvPicPr>
          <p:cNvPr id="3" name="Image 0" descr="https://kimi-img.moonshot.cn/pub/slides/slides_tmpl/image/25-09-02-15:09:07-d2r9g4pe3tpg8rchv4og.png"/>
          <p:cNvPicPr>
            <a:picLocks noChangeAspect="1"/>
          </p:cNvPicPr>
          <p:nvPr/>
        </p:nvPicPr>
        <p:blipFill>
          <a:blip r:embed="rId3"/>
          <a:srcRect l="62" r="62"/>
          <a:stretch/>
        </p:blipFill>
        <p:spPr>
          <a:xfrm>
            <a:off x="831215" y="4104640"/>
            <a:ext cx="2379980" cy="513715"/>
          </a:xfrm>
          <a:prstGeom prst="rect">
            <a:avLst/>
          </a:prstGeom>
        </p:spPr>
      </p:pic>
      <p:sp>
        <p:nvSpPr>
          <p:cNvPr id="4" name="Text 1"/>
          <p:cNvSpPr/>
          <p:nvPr/>
        </p:nvSpPr>
        <p:spPr>
          <a:xfrm>
            <a:off x="831215" y="4192905"/>
            <a:ext cx="2379980" cy="338554"/>
          </a:xfrm>
          <a:prstGeom prst="rect">
            <a:avLst/>
          </a:prstGeom>
          <a:noFill/>
          <a:ln/>
        </p:spPr>
        <p:txBody>
          <a:bodyPr wrap="square" lIns="91440" tIns="45720" rIns="91440" bIns="45720" rtlCol="0" anchor="t">
            <a:spAutoFit/>
          </a:bodyPr>
          <a:lstStyle/>
          <a:p>
            <a:pPr algn="ctr">
              <a:lnSpc>
                <a:spcPct val="100000"/>
              </a:lnSpc>
            </a:pPr>
            <a:r>
              <a:rPr lang="en-US" sz="1600">
                <a:solidFill>
                  <a:srgbClr val="000000"/>
                </a:solidFill>
                <a:latin typeface="MiSans" pitchFamily="34" charset="0"/>
                <a:ea typeface="MiSans" pitchFamily="34" charset="-122"/>
                <a:cs typeface="MiSans" pitchFamily="34" charset="-120"/>
              </a:rPr>
              <a:t>Sean Wong</a:t>
            </a:r>
            <a:endParaRPr lang="en-US" sz="1600" dirty="0"/>
          </a:p>
        </p:txBody>
      </p:sp>
      <p:pic>
        <p:nvPicPr>
          <p:cNvPr id="5" name="Image 1" descr="https://kimi-img.moonshot.cn/pub/slides/slides_tmpl/image/25-09-02-15:09:07-d2r9g4pe3tpg8rchv4og.png"/>
          <p:cNvPicPr>
            <a:picLocks noChangeAspect="1"/>
          </p:cNvPicPr>
          <p:nvPr/>
        </p:nvPicPr>
        <p:blipFill>
          <a:blip r:embed="rId3"/>
          <a:srcRect l="62" r="62"/>
          <a:stretch/>
        </p:blipFill>
        <p:spPr>
          <a:xfrm>
            <a:off x="3642995" y="4104640"/>
            <a:ext cx="2379980" cy="513715"/>
          </a:xfrm>
          <a:prstGeom prst="rect">
            <a:avLst/>
          </a:prstGeom>
        </p:spPr>
      </p:pic>
      <p:sp>
        <p:nvSpPr>
          <p:cNvPr id="6" name="Text 2"/>
          <p:cNvSpPr/>
          <p:nvPr/>
        </p:nvSpPr>
        <p:spPr>
          <a:xfrm>
            <a:off x="3642995" y="4192905"/>
            <a:ext cx="2379980"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pic>
        <p:nvPicPr>
          <p:cNvPr id="7" name="Image 2" descr="https://kimi-img.moonshot.cn/pub/slides/slides_tmpl/image/25-09-02-15:09:43-d2r9gdpe3tpg8rchv5lg.png"/>
          <p:cNvPicPr>
            <a:picLocks noChangeAspect="1"/>
          </p:cNvPicPr>
          <p:nvPr/>
        </p:nvPicPr>
        <p:blipFill>
          <a:blip r:embed="rId4"/>
          <a:stretch>
            <a:fillRect/>
          </a:stretch>
        </p:blipFill>
        <p:spPr>
          <a:xfrm>
            <a:off x="752475" y="663575"/>
            <a:ext cx="545465" cy="523240"/>
          </a:xfrm>
          <a:prstGeom prst="rect">
            <a:avLst/>
          </a:prstGeom>
        </p:spPr>
      </p:pic>
      <p:pic>
        <p:nvPicPr>
          <p:cNvPr id="8" name="Image 3" descr="https://kimi-img.moonshot.cn/pub/slides/slides_tmpl/image/25-09-02-15:09:07-d2r9g4pe3tpg8rchv4p0.png"/>
          <p:cNvPicPr>
            <a:picLocks noChangeAspect="1"/>
          </p:cNvPicPr>
          <p:nvPr/>
        </p:nvPicPr>
        <p:blipFill>
          <a:blip r:embed="rId5"/>
          <a:stretch>
            <a:fillRect/>
          </a:stretch>
        </p:blipFill>
        <p:spPr>
          <a:xfrm>
            <a:off x="1593850" y="743585"/>
            <a:ext cx="10047605" cy="94615"/>
          </a:xfrm>
          <a:prstGeom prst="rect">
            <a:avLst/>
          </a:prstGeom>
        </p:spPr>
      </p:pic>
      <p:pic>
        <p:nvPicPr>
          <p:cNvPr id="9" name="Image 4" descr="https://kimi-img.moonshot.cn/pub/slides/slides_tmpl/image/25-09-02-15:09:43-d2r9gdpe3tpg8rchv5mg.png"/>
          <p:cNvPicPr>
            <a:picLocks noChangeAspect="1"/>
          </p:cNvPicPr>
          <p:nvPr/>
        </p:nvPicPr>
        <p:blipFill>
          <a:blip r:embed="rId6"/>
          <a:stretch>
            <a:fillRect/>
          </a:stretch>
        </p:blipFill>
        <p:spPr>
          <a:xfrm>
            <a:off x="6022975" y="941705"/>
            <a:ext cx="5454015" cy="5341620"/>
          </a:xfrm>
          <a:prstGeom prst="rect">
            <a:avLst/>
          </a:prstGeom>
        </p:spPr>
      </p:pic>
      <p:pic>
        <p:nvPicPr>
          <p:cNvPr id="10" name="Image 5" descr="https://kimi-img.moonshot.cn/pub/slides/slides_tmpl/image/25-09-02-15:09:43-d2r9gdpe3tpg8rchv5lg.png"/>
          <p:cNvPicPr>
            <a:picLocks noChangeAspect="1"/>
          </p:cNvPicPr>
          <p:nvPr/>
        </p:nvPicPr>
        <p:blipFill>
          <a:blip r:embed="rId4"/>
          <a:stretch>
            <a:fillRect/>
          </a:stretch>
        </p:blipFill>
        <p:spPr>
          <a:xfrm>
            <a:off x="11347450" y="5785485"/>
            <a:ext cx="496570" cy="477520"/>
          </a:xfrm>
          <a:prstGeom prst="rect">
            <a:avLst/>
          </a:prstGeom>
        </p:spPr>
      </p:pic>
      <p:pic>
        <p:nvPicPr>
          <p:cNvPr id="11" name="Image 6" descr="https://kimi-img.moonshot.cn/pub/slides/slides_tmpl/image/25-09-02-15:09:07-d2r9g4pe3tpg8rchv4rg.jpg"/>
          <p:cNvPicPr>
            <a:picLocks noChangeAspect="1"/>
          </p:cNvPicPr>
          <p:nvPr/>
        </p:nvPicPr>
        <p:blipFill>
          <a:blip r:embed="rId7"/>
          <a:srcRect t="30065" b="30065"/>
          <a:stretch/>
        </p:blipFill>
        <p:spPr>
          <a:xfrm>
            <a:off x="0" y="6343015"/>
            <a:ext cx="12192000" cy="514985"/>
          </a:xfrm>
          <a:prstGeom prst="rect">
            <a:avLst/>
          </a:prstGeom>
        </p:spPr>
      </p:pic>
      <p:pic>
        <p:nvPicPr>
          <p:cNvPr id="12" name="Image 7" descr="https://kimi-img.moonshot.cn/pub/slides/slides_tmpl/image/25-09-02-15:09:07-d2r9g4pe3tpg8rchv4s0.png"/>
          <p:cNvPicPr>
            <a:picLocks noChangeAspect="1"/>
          </p:cNvPicPr>
          <p:nvPr/>
        </p:nvPicPr>
        <p:blipFill>
          <a:blip r:embed="rId8"/>
          <a:stretch>
            <a:fillRect/>
          </a:stretch>
        </p:blipFill>
        <p:spPr>
          <a:xfrm>
            <a:off x="752475" y="5655310"/>
            <a:ext cx="1682750" cy="628015"/>
          </a:xfrm>
          <a:prstGeom prst="rect">
            <a:avLst/>
          </a:prstGeom>
        </p:spPr>
      </p:pic>
      <p:pic>
        <p:nvPicPr>
          <p:cNvPr id="13" name="Image 8" descr="https://kimi-img.moonshot.cn/pub/slides/slides_tmpl/image/25-09-02-15:09:07-d2r9g4pe3tpg8rchv4p0.png"/>
          <p:cNvPicPr>
            <a:picLocks noChangeAspect="1"/>
          </p:cNvPicPr>
          <p:nvPr/>
        </p:nvPicPr>
        <p:blipFill>
          <a:blip r:embed="rId5"/>
          <a:stretch>
            <a:fillRect/>
          </a:stretch>
        </p:blipFill>
        <p:spPr>
          <a:xfrm>
            <a:off x="2435225" y="6012815"/>
            <a:ext cx="6131560" cy="762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01</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Foundations</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42215" y="7261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What Deep Learning Really Is</a:t>
            </a:r>
            <a:endParaRPr lang="en-US" sz="1600" dirty="0"/>
          </a:p>
        </p:txBody>
      </p:sp>
      <p:pic>
        <p:nvPicPr>
          <p:cNvPr id="3" name="Image 0" descr="https://kimi-img.moonshot.cn/pub/slides/slides_tmpl/image/25-09-02-15:09:08-d2r9g51e3tpg8rchv500.png"/>
          <p:cNvPicPr>
            <a:picLocks noChangeAspect="1"/>
          </p:cNvPicPr>
          <p:nvPr/>
        </p:nvPicPr>
        <p:blipFill>
          <a:blip r:embed="rId3"/>
          <a:stretch>
            <a:fillRect/>
          </a:stretch>
        </p:blipFill>
        <p:spPr>
          <a:xfrm rot="16680000">
            <a:off x="625943" y="-292917"/>
            <a:ext cx="410596" cy="1637554"/>
          </a:xfrm>
          <a:prstGeom prst="rect">
            <a:avLst/>
          </a:prstGeom>
        </p:spPr>
      </p:pic>
      <p:pic>
        <p:nvPicPr>
          <p:cNvPr id="4" name="Image 1" descr="https://kimi-img.moonshot.cn/pub/slides/slides_tmpl/image/25-09-02-15:09:52-d2r9gg1e3tpg8rchv5ng.jpg"/>
          <p:cNvPicPr>
            <a:picLocks noChangeAspect="1"/>
          </p:cNvPicPr>
          <p:nvPr/>
        </p:nvPicPr>
        <p:blipFill>
          <a:blip r:embed="rId4"/>
          <a:srcRect l="-909" t="57034" r="909" b="24765"/>
          <a:stretch/>
        </p:blipFill>
        <p:spPr>
          <a:xfrm>
            <a:off x="803276" y="1571230"/>
            <a:ext cx="10693400" cy="1946369"/>
          </a:xfrm>
          <a:prstGeom prst="rect">
            <a:avLst/>
          </a:prstGeom>
        </p:spPr>
      </p:pic>
      <p:pic>
        <p:nvPicPr>
          <p:cNvPr id="5" name="Image 2" descr="https://kimi-img.moonshot.cn/pub/slides/slides_tmpl/image/25-09-02-15:09:07-d2r9g4pe3tpg8rchv4p0.png"/>
          <p:cNvPicPr>
            <a:picLocks noChangeAspect="1"/>
          </p:cNvPicPr>
          <p:nvPr/>
        </p:nvPicPr>
        <p:blipFill>
          <a:blip r:embed="rId5">
            <a:alphaModFix amt="38000"/>
          </a:blip>
          <a:stretch>
            <a:fillRect/>
          </a:stretch>
        </p:blipFill>
        <p:spPr>
          <a:xfrm rot="5400000" flipV="1">
            <a:off x="2998470" y="5126990"/>
            <a:ext cx="2692400" cy="83185"/>
          </a:xfrm>
          <a:prstGeom prst="rect">
            <a:avLst/>
          </a:prstGeom>
        </p:spPr>
      </p:pic>
      <p:pic>
        <p:nvPicPr>
          <p:cNvPr id="6" name="Image 3" descr="https://kimi-img.moonshot.cn/pub/slides/slides_tmpl/image/25-09-02-15:09:07-d2r9g4pe3tpg8rchv4p0.png"/>
          <p:cNvPicPr>
            <a:picLocks noChangeAspect="1"/>
          </p:cNvPicPr>
          <p:nvPr/>
        </p:nvPicPr>
        <p:blipFill>
          <a:blip r:embed="rId5">
            <a:alphaModFix amt="38000"/>
          </a:blip>
          <a:stretch>
            <a:fillRect/>
          </a:stretch>
        </p:blipFill>
        <p:spPr>
          <a:xfrm rot="5400000" flipV="1">
            <a:off x="6609080" y="5074920"/>
            <a:ext cx="2692400" cy="83185"/>
          </a:xfrm>
          <a:prstGeom prst="rect">
            <a:avLst/>
          </a:prstGeom>
        </p:spPr>
      </p:pic>
      <p:pic>
        <p:nvPicPr>
          <p:cNvPr id="7" name="Image 4" descr="https://kimi-img.moonshot.cn/pub/slides/slides_tmpl/image/25-09-02-15:09:07-d2r9g4pe3tpg8rchv4rg.jpg"/>
          <p:cNvPicPr>
            <a:picLocks noChangeAspect="1"/>
          </p:cNvPicPr>
          <p:nvPr/>
        </p:nvPicPr>
        <p:blipFill>
          <a:blip r:embed="rId6"/>
          <a:srcRect t="30065" b="30065"/>
          <a:stretch/>
        </p:blipFill>
        <p:spPr>
          <a:xfrm>
            <a:off x="0" y="6716395"/>
            <a:ext cx="12192000" cy="138430"/>
          </a:xfrm>
          <a:prstGeom prst="rect">
            <a:avLst/>
          </a:prstGeom>
        </p:spPr>
      </p:pic>
      <p:pic>
        <p:nvPicPr>
          <p:cNvPr id="8" name="Image 5" descr="https://kimi-img.moonshot.cn/pub/slides/slides_tmpl/image/25-09-02-15:09:07-d2r9g4pe3tpg8rchv4qg.jpeg"/>
          <p:cNvPicPr>
            <a:picLocks noChangeAspect="1"/>
          </p:cNvPicPr>
          <p:nvPr/>
        </p:nvPicPr>
        <p:blipFill>
          <a:blip r:embed="rId7"/>
          <a:stretch>
            <a:fillRect/>
          </a:stretch>
        </p:blipFill>
        <p:spPr>
          <a:xfrm>
            <a:off x="6071086" y="-12257"/>
            <a:ext cx="6120914" cy="377985"/>
          </a:xfrm>
          <a:prstGeom prst="rect">
            <a:avLst/>
          </a:prstGeom>
        </p:spPr>
      </p:pic>
      <p:sp>
        <p:nvSpPr>
          <p:cNvPr id="9" name="Text 1"/>
          <p:cNvSpPr/>
          <p:nvPr/>
        </p:nvSpPr>
        <p:spPr>
          <a:xfrm>
            <a:off x="976381" y="3829305"/>
            <a:ext cx="356253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Definition</a:t>
            </a:r>
            <a:endParaRPr lang="en-US" sz="1600" dirty="0"/>
          </a:p>
        </p:txBody>
      </p:sp>
      <p:sp>
        <p:nvSpPr>
          <p:cNvPr id="10" name="Text 2"/>
          <p:cNvSpPr/>
          <p:nvPr/>
        </p:nvSpPr>
        <p:spPr>
          <a:xfrm>
            <a:off x="900224" y="4137082"/>
            <a:ext cx="3360880"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Deep Learning is a subset of Machine Learning that uses artificial neural networks with multiple layers to automatically learn representations from data. It excels at complex tasks like image recognition and natural language processing.</a:t>
            </a:r>
            <a:endParaRPr lang="en-US" sz="1600" dirty="0"/>
          </a:p>
        </p:txBody>
      </p:sp>
      <p:sp>
        <p:nvSpPr>
          <p:cNvPr id="11" name="Text 3"/>
          <p:cNvSpPr/>
          <p:nvPr/>
        </p:nvSpPr>
        <p:spPr>
          <a:xfrm>
            <a:off x="4596974" y="3829305"/>
            <a:ext cx="356253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Key Characteristics</a:t>
            </a:r>
            <a:endParaRPr lang="en-US" sz="1600" dirty="0"/>
          </a:p>
        </p:txBody>
      </p:sp>
      <p:sp>
        <p:nvSpPr>
          <p:cNvPr id="12" name="Text 4"/>
          <p:cNvSpPr/>
          <p:nvPr/>
        </p:nvSpPr>
        <p:spPr>
          <a:xfrm>
            <a:off x="4520817" y="4137082"/>
            <a:ext cx="3360880"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It works with large amounts of data, uses multiple hidden layers, and excels at complex tasks. Unlike traditional ML, it can automatically extract features from raw data such as images, text, or audio.</a:t>
            </a:r>
            <a:endParaRPr lang="en-US" sz="1600" dirty="0"/>
          </a:p>
        </p:txBody>
      </p:sp>
      <p:sp>
        <p:nvSpPr>
          <p:cNvPr id="13" name="Text 5"/>
          <p:cNvSpPr/>
          <p:nvPr/>
        </p:nvSpPr>
        <p:spPr>
          <a:xfrm>
            <a:off x="8177612" y="3829305"/>
            <a:ext cx="356253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Applications</a:t>
            </a:r>
            <a:endParaRPr lang="en-US" sz="1600" dirty="0"/>
          </a:p>
        </p:txBody>
      </p:sp>
      <p:sp>
        <p:nvSpPr>
          <p:cNvPr id="14" name="Text 6"/>
          <p:cNvSpPr/>
          <p:nvPr/>
        </p:nvSpPr>
        <p:spPr>
          <a:xfrm>
            <a:off x="8101455" y="4137082"/>
            <a:ext cx="3360880"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Deep Learning is used in image recognition, speech recognition, language translation, autonomous vehicles, and generative AI. It powers technologies like self-driving cars and virtual assistants.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sg.png"/>
          <p:cNvPicPr>
            <a:picLocks noChangeAspect="1"/>
          </p:cNvPicPr>
          <p:nvPr/>
        </p:nvPicPr>
        <p:blipFill>
          <a:blip r:embed="rId3"/>
          <a:srcRect l="-1807" t="-8910" r="-1695" b="-4387"/>
          <a:stretch/>
        </p:blipFill>
        <p:spPr>
          <a:xfrm>
            <a:off x="367030" y="3895090"/>
            <a:ext cx="11504930" cy="2298065"/>
          </a:xfrm>
          <a:prstGeom prst="rect">
            <a:avLst/>
          </a:prstGeom>
        </p:spPr>
      </p:pic>
      <p:pic>
        <p:nvPicPr>
          <p:cNvPr id="3" name="Image 1" descr="https://kimi-img.moonshot.cn/pub/slides/slides_tmpl/image/25-09-02-15:09:07-d2r9g4pe3tpg8rchv4sg.png"/>
          <p:cNvPicPr>
            <a:picLocks noChangeAspect="1"/>
          </p:cNvPicPr>
          <p:nvPr/>
        </p:nvPicPr>
        <p:blipFill>
          <a:blip r:embed="rId3"/>
          <a:srcRect l="-1807" t="-8910" r="-1695" b="-4387"/>
          <a:stretch/>
        </p:blipFill>
        <p:spPr>
          <a:xfrm>
            <a:off x="378460" y="1585595"/>
            <a:ext cx="11504930" cy="2298065"/>
          </a:xfrm>
          <a:prstGeom prst="rect">
            <a:avLst/>
          </a:prstGeom>
        </p:spPr>
      </p:pic>
      <p:pic>
        <p:nvPicPr>
          <p:cNvPr id="4" name="Image 2" descr="https://kimi-img.moonshot.cn/pub/slides/slides_tmpl/image/25-09-02-15:09:33-d2r9gb9e3tpg8rchv560.jpg"/>
          <p:cNvPicPr>
            <a:picLocks noChangeAspect="1"/>
          </p:cNvPicPr>
          <p:nvPr/>
        </p:nvPicPr>
        <p:blipFill>
          <a:blip r:embed="rId4"/>
          <a:srcRect t="19610" b="19610"/>
          <a:stretch/>
        </p:blipFill>
        <p:spPr>
          <a:xfrm>
            <a:off x="1061085" y="1889760"/>
            <a:ext cx="2818765" cy="1713230"/>
          </a:xfrm>
          <a:prstGeom prst="rect">
            <a:avLst/>
          </a:prstGeom>
        </p:spPr>
      </p:pic>
      <p:sp>
        <p:nvSpPr>
          <p:cNvPr id="5" name="Shape 0"/>
          <p:cNvSpPr/>
          <p:nvPr/>
        </p:nvSpPr>
        <p:spPr>
          <a:xfrm>
            <a:off x="10560685" y="1835785"/>
            <a:ext cx="577850" cy="676910"/>
          </a:xfrm>
          <a:prstGeom prst="rect">
            <a:avLst/>
          </a:prstGeom>
          <a:solidFill>
            <a:srgbClr val="000000">
              <a:alpha val="0"/>
            </a:srgbClr>
          </a:solidFill>
          <a:ln/>
        </p:spPr>
      </p:sp>
      <p:sp>
        <p:nvSpPr>
          <p:cNvPr id="6" name="Text 1"/>
          <p:cNvSpPr/>
          <p:nvPr/>
        </p:nvSpPr>
        <p:spPr>
          <a:xfrm>
            <a:off x="10560685" y="1835785"/>
            <a:ext cx="577850" cy="676910"/>
          </a:xfrm>
          <a:prstGeom prst="rect">
            <a:avLst/>
          </a:prstGeom>
          <a:noFill/>
          <a:ln/>
        </p:spPr>
        <p:txBody>
          <a:bodyPr wrap="square" lIns="0" tIns="0" rIns="0" bIns="0" rtlCol="0" anchor="t"/>
          <a:lstStyle/>
          <a:p>
            <a:pPr algn="just">
              <a:lnSpc>
                <a:spcPct val="110000"/>
              </a:lnSpc>
            </a:pPr>
            <a:r>
              <a:rPr lang="en-US" sz="4000" dirty="0">
                <a:solidFill>
                  <a:srgbClr val="B87FFF"/>
                </a:solidFill>
                <a:latin typeface="MiSans" pitchFamily="34" charset="0"/>
                <a:ea typeface="MiSans" pitchFamily="34" charset="-122"/>
                <a:cs typeface="MiSans" pitchFamily="34" charset="-120"/>
              </a:rPr>
              <a:t>01</a:t>
            </a:r>
            <a:endParaRPr lang="en-US" sz="1600" dirty="0"/>
          </a:p>
        </p:txBody>
      </p:sp>
      <p:sp>
        <p:nvSpPr>
          <p:cNvPr id="7" name="Shape 2"/>
          <p:cNvSpPr/>
          <p:nvPr/>
        </p:nvSpPr>
        <p:spPr>
          <a:xfrm>
            <a:off x="8503515" y="5211726"/>
            <a:ext cx="1782539" cy="887359"/>
          </a:xfrm>
          <a:prstGeom prst="rect">
            <a:avLst/>
          </a:prstGeom>
          <a:solidFill>
            <a:srgbClr val="000000">
              <a:alpha val="0"/>
            </a:srgbClr>
          </a:solidFill>
          <a:ln/>
        </p:spPr>
      </p:sp>
      <p:sp>
        <p:nvSpPr>
          <p:cNvPr id="8" name="Text 3"/>
          <p:cNvSpPr/>
          <p:nvPr/>
        </p:nvSpPr>
        <p:spPr>
          <a:xfrm>
            <a:off x="8503515" y="5211726"/>
            <a:ext cx="1782539" cy="887359"/>
          </a:xfrm>
          <a:prstGeom prst="rect">
            <a:avLst/>
          </a:prstGeom>
          <a:noFill/>
          <a:ln/>
        </p:spPr>
        <p:txBody>
          <a:bodyPr wrap="square" lIns="0" tIns="0" rIns="0" bIns="0" rtlCol="0" anchor="t"/>
          <a:lstStyle/>
          <a:p>
            <a:pPr>
              <a:lnSpc>
                <a:spcPct val="110000"/>
              </a:lnSpc>
            </a:pPr>
            <a:r>
              <a:rPr lang="en-US" sz="5400" b="1" dirty="0">
                <a:solidFill>
                  <a:srgbClr val="FFFFFF"/>
                </a:solidFill>
                <a:latin typeface="MiSans" pitchFamily="34" charset="0"/>
                <a:ea typeface="MiSans" pitchFamily="34" charset="-122"/>
                <a:cs typeface="MiSans" pitchFamily="34" charset="-120"/>
              </a:rPr>
              <a:t>02</a:t>
            </a:r>
            <a:endParaRPr lang="en-US" sz="1600" dirty="0"/>
          </a:p>
        </p:txBody>
      </p:sp>
      <p:pic>
        <p:nvPicPr>
          <p:cNvPr id="9" name="Image 3" descr="https://kimi-img.moonshot.cn/pub/slides/slides_tmpl/image/25-09-02-15:09:25-d2r9g99e3tpg8rchv520.jpg"/>
          <p:cNvPicPr>
            <a:picLocks noChangeAspect="1"/>
          </p:cNvPicPr>
          <p:nvPr/>
        </p:nvPicPr>
        <p:blipFill>
          <a:blip r:embed="rId5"/>
          <a:srcRect t="19111" b="19111"/>
          <a:stretch/>
        </p:blipFill>
        <p:spPr>
          <a:xfrm>
            <a:off x="8475345" y="4184650"/>
            <a:ext cx="2757805" cy="1703705"/>
          </a:xfrm>
          <a:prstGeom prst="rect">
            <a:avLst/>
          </a:prstGeom>
        </p:spPr>
      </p:pic>
      <p:sp>
        <p:nvSpPr>
          <p:cNvPr id="10" name="Shape 4"/>
          <p:cNvSpPr/>
          <p:nvPr/>
        </p:nvSpPr>
        <p:spPr>
          <a:xfrm>
            <a:off x="7208414" y="4150112"/>
            <a:ext cx="684530" cy="638765"/>
          </a:xfrm>
          <a:prstGeom prst="rect">
            <a:avLst/>
          </a:prstGeom>
          <a:solidFill>
            <a:srgbClr val="000000">
              <a:alpha val="0"/>
            </a:srgbClr>
          </a:solidFill>
          <a:ln/>
        </p:spPr>
      </p:sp>
      <p:sp>
        <p:nvSpPr>
          <p:cNvPr id="11" name="Text 5"/>
          <p:cNvSpPr/>
          <p:nvPr/>
        </p:nvSpPr>
        <p:spPr>
          <a:xfrm>
            <a:off x="7208414" y="4150112"/>
            <a:ext cx="684530" cy="638765"/>
          </a:xfrm>
          <a:prstGeom prst="rect">
            <a:avLst/>
          </a:prstGeom>
          <a:noFill/>
          <a:ln/>
        </p:spPr>
        <p:txBody>
          <a:bodyPr wrap="square" lIns="0" tIns="0" rIns="0" bIns="0" rtlCol="0" anchor="t"/>
          <a:lstStyle/>
          <a:p>
            <a:pPr algn="just">
              <a:lnSpc>
                <a:spcPct val="110000"/>
              </a:lnSpc>
            </a:pPr>
            <a:r>
              <a:rPr lang="en-US" sz="4000" dirty="0">
                <a:solidFill>
                  <a:srgbClr val="B87FFF"/>
                </a:solidFill>
                <a:latin typeface="MiSans" pitchFamily="34" charset="0"/>
                <a:ea typeface="MiSans" pitchFamily="34" charset="-122"/>
                <a:cs typeface="MiSans" pitchFamily="34" charset="-120"/>
              </a:rPr>
              <a:t>02</a:t>
            </a:r>
            <a:endParaRPr lang="en-US" sz="1600" dirty="0"/>
          </a:p>
        </p:txBody>
      </p:sp>
      <p:pic>
        <p:nvPicPr>
          <p:cNvPr id="12" name="Image 4" descr="https://kimi-img.moonshot.cn/pub/slides/slides_tmpl/image/25-09-02-15:09:08-d2r9g51e3tpg8rchv500.png"/>
          <p:cNvPicPr>
            <a:picLocks noChangeAspect="1"/>
          </p:cNvPicPr>
          <p:nvPr/>
        </p:nvPicPr>
        <p:blipFill>
          <a:blip r:embed="rId6"/>
          <a:stretch>
            <a:fillRect/>
          </a:stretch>
        </p:blipFill>
        <p:spPr>
          <a:xfrm rot="16680000">
            <a:off x="625943" y="-292917"/>
            <a:ext cx="410596" cy="1637554"/>
          </a:xfrm>
          <a:prstGeom prst="rect">
            <a:avLst/>
          </a:prstGeom>
        </p:spPr>
      </p:pic>
      <p:sp>
        <p:nvSpPr>
          <p:cNvPr id="13" name="Text 6"/>
          <p:cNvSpPr/>
          <p:nvPr/>
        </p:nvSpPr>
        <p:spPr>
          <a:xfrm>
            <a:off x="542290" y="867410"/>
            <a:ext cx="10977245" cy="833120"/>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Neural Network Anatomy</a:t>
            </a:r>
            <a:endParaRPr lang="en-US" sz="1600" dirty="0"/>
          </a:p>
        </p:txBody>
      </p:sp>
      <p:pic>
        <p:nvPicPr>
          <p:cNvPr id="14" name="Image 5" descr="https://kimi-img.moonshot.cn/pub/slides/slides_tmpl/image/25-09-02-15:09:07-d2r9g4pe3tpg8rchv4qg.jpeg"/>
          <p:cNvPicPr>
            <a:picLocks noChangeAspect="1"/>
          </p:cNvPicPr>
          <p:nvPr/>
        </p:nvPicPr>
        <p:blipFill>
          <a:blip r:embed="rId7"/>
          <a:stretch>
            <a:fillRect/>
          </a:stretch>
        </p:blipFill>
        <p:spPr>
          <a:xfrm>
            <a:off x="6071086" y="-12257"/>
            <a:ext cx="6120914" cy="377985"/>
          </a:xfrm>
          <a:prstGeom prst="rect">
            <a:avLst/>
          </a:prstGeom>
        </p:spPr>
      </p:pic>
      <p:sp>
        <p:nvSpPr>
          <p:cNvPr id="15" name="Text 7"/>
          <p:cNvSpPr/>
          <p:nvPr/>
        </p:nvSpPr>
        <p:spPr>
          <a:xfrm>
            <a:off x="4313555" y="2059940"/>
            <a:ext cx="597217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Components</a:t>
            </a:r>
            <a:endParaRPr lang="en-US" sz="1600" dirty="0"/>
          </a:p>
        </p:txBody>
      </p:sp>
      <p:sp>
        <p:nvSpPr>
          <p:cNvPr id="16" name="Text 8"/>
          <p:cNvSpPr/>
          <p:nvPr/>
        </p:nvSpPr>
        <p:spPr>
          <a:xfrm>
            <a:off x="4261493" y="2381051"/>
            <a:ext cx="6678322"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 neural network consists of neurons, layers, weights, biases, and activation functions. Neurons process input and generate output, while layers extract features from data.</a:t>
            </a:r>
            <a:endParaRPr lang="en-US" sz="1600" dirty="0"/>
          </a:p>
        </p:txBody>
      </p:sp>
      <p:sp>
        <p:nvSpPr>
          <p:cNvPr id="17" name="Text 9"/>
          <p:cNvSpPr/>
          <p:nvPr/>
        </p:nvSpPr>
        <p:spPr>
          <a:xfrm>
            <a:off x="1293495" y="4352290"/>
            <a:ext cx="570611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Training Process</a:t>
            </a:r>
            <a:endParaRPr lang="en-US" sz="1600" dirty="0"/>
          </a:p>
        </p:txBody>
      </p:sp>
      <p:sp>
        <p:nvSpPr>
          <p:cNvPr id="18" name="Text 10"/>
          <p:cNvSpPr/>
          <p:nvPr/>
        </p:nvSpPr>
        <p:spPr>
          <a:xfrm>
            <a:off x="1217295" y="4697095"/>
            <a:ext cx="6678295" cy="104711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Training involves backpropagation, where the network adjusts its weights and biases to minimize prediction errors. This iterative learning allows the network to improve over time.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02</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Core Architectures</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rg.jpg"/>
          <p:cNvPicPr>
            <a:picLocks noChangeAspect="1"/>
          </p:cNvPicPr>
          <p:nvPr/>
        </p:nvPicPr>
        <p:blipFill>
          <a:blip r:embed="rId3"/>
          <a:srcRect t="30065" b="30065"/>
          <a:stretch/>
        </p:blipFill>
        <p:spPr>
          <a:xfrm>
            <a:off x="0" y="5466080"/>
            <a:ext cx="12192000" cy="1405890"/>
          </a:xfrm>
          <a:prstGeom prst="rect">
            <a:avLst/>
          </a:prstGeom>
        </p:spPr>
      </p:pic>
      <p:pic>
        <p:nvPicPr>
          <p:cNvPr id="3" name="Image 1" descr="https://kimi-img.moonshot.cn/pub/slides/slides_tmpl/image/25-09-02-15:09:28-d2r9ga1e3tpg8rchv550.png"/>
          <p:cNvPicPr>
            <a:picLocks noChangeAspect="1"/>
          </p:cNvPicPr>
          <p:nvPr/>
        </p:nvPicPr>
        <p:blipFill>
          <a:blip r:embed="rId4"/>
          <a:stretch>
            <a:fillRect/>
          </a:stretch>
        </p:blipFill>
        <p:spPr>
          <a:xfrm rot="16200000">
            <a:off x="7943850" y="2576195"/>
            <a:ext cx="4544695" cy="2578100"/>
          </a:xfrm>
          <a:prstGeom prst="rect">
            <a:avLst/>
          </a:prstGeom>
        </p:spPr>
      </p:pic>
      <p:pic>
        <p:nvPicPr>
          <p:cNvPr id="4" name="Image 2" descr="https://kimi-img.moonshot.cn/pub/slides/slides_tmpl/image/25-09-02-15:09:28-d2r9ga1e3tpg8rchv550.png"/>
          <p:cNvPicPr>
            <a:picLocks noChangeAspect="1"/>
          </p:cNvPicPr>
          <p:nvPr/>
        </p:nvPicPr>
        <p:blipFill>
          <a:blip r:embed="rId4"/>
          <a:stretch>
            <a:fillRect/>
          </a:stretch>
        </p:blipFill>
        <p:spPr>
          <a:xfrm rot="16200000">
            <a:off x="5195570" y="2601595"/>
            <a:ext cx="4544695" cy="2578100"/>
          </a:xfrm>
          <a:prstGeom prst="rect">
            <a:avLst/>
          </a:prstGeom>
        </p:spPr>
      </p:pic>
      <p:pic>
        <p:nvPicPr>
          <p:cNvPr id="5" name="Image 3" descr="https://kimi-img.moonshot.cn/pub/slides/slides_tmpl/image/25-09-02-15:09:28-d2r9ga1e3tpg8rchv550.png"/>
          <p:cNvPicPr>
            <a:picLocks noChangeAspect="1"/>
          </p:cNvPicPr>
          <p:nvPr/>
        </p:nvPicPr>
        <p:blipFill>
          <a:blip r:embed="rId4"/>
          <a:stretch>
            <a:fillRect/>
          </a:stretch>
        </p:blipFill>
        <p:spPr>
          <a:xfrm rot="16200000">
            <a:off x="2485390" y="2639695"/>
            <a:ext cx="4544695" cy="2578100"/>
          </a:xfrm>
          <a:prstGeom prst="rect">
            <a:avLst/>
          </a:prstGeom>
        </p:spPr>
      </p:pic>
      <p:pic>
        <p:nvPicPr>
          <p:cNvPr id="6" name="Image 4" descr="https://kimi-img.moonshot.cn/pub/slides/slides_tmpl/image/25-09-02-15:09:28-d2r9ga1e3tpg8rchv550.png"/>
          <p:cNvPicPr>
            <a:picLocks noChangeAspect="1"/>
          </p:cNvPicPr>
          <p:nvPr/>
        </p:nvPicPr>
        <p:blipFill>
          <a:blip r:embed="rId4"/>
          <a:stretch>
            <a:fillRect/>
          </a:stretch>
        </p:blipFill>
        <p:spPr>
          <a:xfrm rot="16200000">
            <a:off x="-221615" y="2639695"/>
            <a:ext cx="4544695" cy="2578100"/>
          </a:xfrm>
          <a:prstGeom prst="rect">
            <a:avLst/>
          </a:prstGeom>
        </p:spPr>
      </p:pic>
      <p:sp>
        <p:nvSpPr>
          <p:cNvPr id="7" name="Text 0"/>
          <p:cNvSpPr/>
          <p:nvPr/>
        </p:nvSpPr>
        <p:spPr>
          <a:xfrm>
            <a:off x="542290" y="789305"/>
            <a:ext cx="1049147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CNNs for Computer Vision</a:t>
            </a:r>
            <a:endParaRPr lang="en-US" sz="1600" dirty="0"/>
          </a:p>
        </p:txBody>
      </p:sp>
      <p:pic>
        <p:nvPicPr>
          <p:cNvPr id="8" name="Image 5"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sp>
        <p:nvSpPr>
          <p:cNvPr id="9" name="Text 1"/>
          <p:cNvSpPr/>
          <p:nvPr/>
        </p:nvSpPr>
        <p:spPr>
          <a:xfrm>
            <a:off x="929700" y="2056981"/>
            <a:ext cx="207365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Architecture</a:t>
            </a:r>
            <a:endParaRPr lang="en-US" sz="1600" dirty="0"/>
          </a:p>
        </p:txBody>
      </p:sp>
      <p:sp>
        <p:nvSpPr>
          <p:cNvPr id="10" name="Text 2"/>
          <p:cNvSpPr/>
          <p:nvPr/>
        </p:nvSpPr>
        <p:spPr>
          <a:xfrm>
            <a:off x="849925" y="2632660"/>
            <a:ext cx="2278892"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Convolutional Neural Networks (CNNs) are designed for image and video processing. They use convolutional layers to capture spatial hierarchies in data.</a:t>
            </a:r>
            <a:endParaRPr lang="en-US" sz="1600" dirty="0"/>
          </a:p>
        </p:txBody>
      </p:sp>
      <p:sp>
        <p:nvSpPr>
          <p:cNvPr id="11" name="Text 3"/>
          <p:cNvSpPr/>
          <p:nvPr/>
        </p:nvSpPr>
        <p:spPr>
          <a:xfrm>
            <a:off x="3634992" y="2056981"/>
            <a:ext cx="207365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Key Features</a:t>
            </a:r>
            <a:endParaRPr lang="en-US" sz="1600" dirty="0"/>
          </a:p>
        </p:txBody>
      </p:sp>
      <p:sp>
        <p:nvSpPr>
          <p:cNvPr id="12" name="Text 4"/>
          <p:cNvSpPr/>
          <p:nvPr/>
        </p:nvSpPr>
        <p:spPr>
          <a:xfrm>
            <a:off x="3555217" y="2632660"/>
            <a:ext cx="2278892"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CNNs employ pooling layers for dimensionality reduction and parameter sharing to preserve spatial structure. This makes them efficient for large datasets.</a:t>
            </a:r>
            <a:endParaRPr lang="en-US" sz="1600" dirty="0"/>
          </a:p>
        </p:txBody>
      </p:sp>
      <p:sp>
        <p:nvSpPr>
          <p:cNvPr id="13" name="Text 5"/>
          <p:cNvSpPr/>
          <p:nvPr/>
        </p:nvSpPr>
        <p:spPr>
          <a:xfrm>
            <a:off x="6340284" y="2056981"/>
            <a:ext cx="207365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Applications</a:t>
            </a:r>
            <a:endParaRPr lang="en-US" sz="1600" dirty="0"/>
          </a:p>
        </p:txBody>
      </p:sp>
      <p:sp>
        <p:nvSpPr>
          <p:cNvPr id="14" name="Text 6"/>
          <p:cNvSpPr/>
          <p:nvPr/>
        </p:nvSpPr>
        <p:spPr>
          <a:xfrm>
            <a:off x="6260509" y="2632660"/>
            <a:ext cx="2278892"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CNNs are used in object detection for self-driving cars, medical imaging for tumor detection, and facial recognition for security systems.</a:t>
            </a:r>
            <a:endParaRPr lang="en-US" sz="1600" dirty="0"/>
          </a:p>
        </p:txBody>
      </p:sp>
      <p:sp>
        <p:nvSpPr>
          <p:cNvPr id="15" name="Text 7"/>
          <p:cNvSpPr/>
          <p:nvPr/>
        </p:nvSpPr>
        <p:spPr>
          <a:xfrm>
            <a:off x="9045577" y="2056981"/>
            <a:ext cx="207365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Impact</a:t>
            </a:r>
            <a:endParaRPr lang="en-US" sz="1600" dirty="0"/>
          </a:p>
        </p:txBody>
      </p:sp>
      <p:sp>
        <p:nvSpPr>
          <p:cNvPr id="16" name="Text 8"/>
          <p:cNvSpPr/>
          <p:nvPr/>
        </p:nvSpPr>
        <p:spPr>
          <a:xfrm>
            <a:off x="8965802" y="2632660"/>
            <a:ext cx="2278892"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CNNs have revolutionized computer vision by enabling accurate and efficient image classification and object detection.</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53-d2r9gg9e3tpg8rchv5o0.jpg"/>
          <p:cNvPicPr>
            <a:picLocks noChangeAspect="1"/>
          </p:cNvPicPr>
          <p:nvPr/>
        </p:nvPicPr>
        <p:blipFill>
          <a:blip r:embed="rId3"/>
          <a:srcRect t="31464" b="31464"/>
          <a:stretch/>
        </p:blipFill>
        <p:spPr>
          <a:xfrm>
            <a:off x="-7620" y="4131310"/>
            <a:ext cx="12186920" cy="2714625"/>
          </a:xfrm>
          <a:prstGeom prst="rect">
            <a:avLst/>
          </a:prstGeom>
        </p:spPr>
      </p:pic>
      <p:pic>
        <p:nvPicPr>
          <p:cNvPr id="3" name="Image 1"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sp>
        <p:nvSpPr>
          <p:cNvPr id="4"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RNNs LSTMs and Transformers</a:t>
            </a:r>
            <a:endParaRPr lang="en-US" sz="1600" dirty="0"/>
          </a:p>
        </p:txBody>
      </p:sp>
      <p:pic>
        <p:nvPicPr>
          <p:cNvPr id="5" name="Image 2" descr="https://kimi-img.moonshot.cn/pub/slides/slides_tmpl/image/25-09-02-15:09:07-d2r9g4pe3tpg8rchv4p0.png"/>
          <p:cNvPicPr>
            <a:picLocks noChangeAspect="1"/>
          </p:cNvPicPr>
          <p:nvPr/>
        </p:nvPicPr>
        <p:blipFill>
          <a:blip r:embed="rId5">
            <a:alphaModFix amt="38000"/>
          </a:blip>
          <a:stretch>
            <a:fillRect/>
          </a:stretch>
        </p:blipFill>
        <p:spPr>
          <a:xfrm>
            <a:off x="464185" y="3809365"/>
            <a:ext cx="6426835" cy="76200"/>
          </a:xfrm>
          <a:prstGeom prst="rect">
            <a:avLst/>
          </a:prstGeom>
        </p:spPr>
      </p:pic>
      <p:sp>
        <p:nvSpPr>
          <p:cNvPr id="6" name="Text 1"/>
          <p:cNvSpPr/>
          <p:nvPr/>
        </p:nvSpPr>
        <p:spPr>
          <a:xfrm>
            <a:off x="6738051" y="1996392"/>
            <a:ext cx="4790148" cy="306784"/>
          </a:xfrm>
          <a:prstGeom prst="rect">
            <a:avLst/>
          </a:prstGeom>
          <a:noFill/>
          <a:ln/>
        </p:spPr>
        <p:txBody>
          <a:bodyPr wrap="square" lIns="0" tIns="0" rIns="0" bIns="0" rtlCol="0" anchor="t">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Sequential Models</a:t>
            </a:r>
            <a:endParaRPr lang="en-US" sz="1600" dirty="0"/>
          </a:p>
        </p:txBody>
      </p:sp>
      <p:sp>
        <p:nvSpPr>
          <p:cNvPr id="7" name="Text 2"/>
          <p:cNvSpPr/>
          <p:nvPr/>
        </p:nvSpPr>
        <p:spPr>
          <a:xfrm>
            <a:off x="375285" y="2391410"/>
            <a:ext cx="1119632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Recurrent Neural Networks (RNNs) and Long Short-Term Memory (LSTM) networks handle sequential data. Transformers use self-attention mechanisms for parallel processing and are ideal for natural language processing tasks.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03</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Cross-Domain Wins</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FAF26E"/>
      </a:accent1>
      <a:accent2>
        <a:srgbClr val="F9DB6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823</Words>
  <Application>Microsoft Office PowerPoint</Application>
  <PresentationFormat>Widescreen</PresentationFormat>
  <Paragraphs>133</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Decoded</dc:title>
  <dc:subject>Deep Learning Decoded</dc:subject>
  <dc:creator>Kimi</dc:creator>
  <cp:lastModifiedBy>Sean</cp:lastModifiedBy>
  <cp:revision>2</cp:revision>
  <dcterms:created xsi:type="dcterms:W3CDTF">2025-12-02T15:38:10Z</dcterms:created>
  <dcterms:modified xsi:type="dcterms:W3CDTF">2025-12-02T15:39:06Z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{"Label":"Deep Learning Decoded","ContentProducer":"001191110108MACG2KBH8F10000","ProduceID":"d4ngevituj3b99lijgtg","ReservedCode1":"","ContentPropagator":"001191110108MACG2KBH8F20000","PropagateID":"d4ngevituj3b99lijgtg","ReservedCode2":""}</vt:lpwstr>
  </property>
</Properties>
</file>